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5" r:id="rId2"/>
  </p:sldMasterIdLst>
  <p:notesMasterIdLst>
    <p:notesMasterId r:id="rId24"/>
  </p:notesMasterIdLst>
  <p:handoutMasterIdLst>
    <p:handoutMasterId r:id="rId25"/>
  </p:handoutMasterIdLst>
  <p:sldIdLst>
    <p:sldId id="259" r:id="rId3"/>
    <p:sldId id="335" r:id="rId4"/>
    <p:sldId id="334" r:id="rId5"/>
    <p:sldId id="318" r:id="rId6"/>
    <p:sldId id="323" r:id="rId7"/>
    <p:sldId id="324" r:id="rId8"/>
    <p:sldId id="347" r:id="rId9"/>
    <p:sldId id="325" r:id="rId10"/>
    <p:sldId id="348" r:id="rId11"/>
    <p:sldId id="326" r:id="rId12"/>
    <p:sldId id="349" r:id="rId13"/>
    <p:sldId id="327" r:id="rId14"/>
    <p:sldId id="329" r:id="rId15"/>
    <p:sldId id="350" r:id="rId16"/>
    <p:sldId id="332" r:id="rId17"/>
    <p:sldId id="343" r:id="rId18"/>
    <p:sldId id="344" r:id="rId19"/>
    <p:sldId id="345" r:id="rId20"/>
    <p:sldId id="346" r:id="rId21"/>
    <p:sldId id="341" r:id="rId22"/>
    <p:sldId id="33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35"/>
            <p14:sldId id="334"/>
            <p14:sldId id="318"/>
            <p14:sldId id="323"/>
            <p14:sldId id="324"/>
            <p14:sldId id="347"/>
            <p14:sldId id="325"/>
            <p14:sldId id="348"/>
            <p14:sldId id="326"/>
            <p14:sldId id="349"/>
            <p14:sldId id="327"/>
            <p14:sldId id="329"/>
            <p14:sldId id="350"/>
            <p14:sldId id="332"/>
            <p14:sldId id="343"/>
            <p14:sldId id="344"/>
            <p14:sldId id="345"/>
            <p14:sldId id="346"/>
            <p14:sldId id="341"/>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CC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20" autoAdjust="0"/>
    <p:restoredTop sz="84216" autoAdjust="0"/>
  </p:normalViewPr>
  <p:slideViewPr>
    <p:cSldViewPr>
      <p:cViewPr varScale="1">
        <p:scale>
          <a:sx n="88" d="100"/>
          <a:sy n="88" d="100"/>
        </p:scale>
        <p:origin x="780" y="33"/>
      </p:cViewPr>
      <p:guideLst>
        <p:guide orient="horz" pos="2160"/>
        <p:guide pos="2880"/>
      </p:guideLst>
    </p:cSldViewPr>
  </p:slideViewPr>
  <p:outlineViewPr>
    <p:cViewPr>
      <p:scale>
        <a:sx n="33" d="100"/>
        <a:sy n="33" d="100"/>
      </p:scale>
      <p:origin x="48" y="9252"/>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3" d="100"/>
          <a:sy n="83" d="100"/>
        </p:scale>
        <p:origin x="-314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83FDC75-7F73-4A4A-A77C-09AADF00E0EA}" type="datetimeFigureOut">
              <a:rPr lang="en-US" smtClean="0"/>
              <a:pPr/>
              <a:t>4/10/2018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068925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8AEF76B-3757-4A0B-AF93-28494465C1DD}" type="datetimeFigureOut">
              <a:rPr lang="en-US" smtClean="0"/>
              <a:pPr/>
              <a:t>4/10/2018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14642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Hello and welcome</a:t>
            </a:r>
            <a:r>
              <a:rPr lang="en-US" baseline="0" dirty="0"/>
              <a:t> to the Title IV-E </a:t>
            </a:r>
            <a:r>
              <a:rPr lang="en-US" baseline="0" dirty="0" err="1"/>
              <a:t>CDSS</a:t>
            </a:r>
            <a:r>
              <a:rPr lang="en-US" baseline="0" dirty="0"/>
              <a:t> fiscal claiming training. </a:t>
            </a:r>
            <a:r>
              <a:rPr lang="en-US" baseline="0" dirty="0">
                <a:solidFill>
                  <a:srgbClr val="003300"/>
                </a:solidFill>
              </a:rPr>
              <a:t>This training is based on the updated instructions developed in conjunction with </a:t>
            </a:r>
            <a:r>
              <a:rPr lang="en-US" baseline="0" dirty="0" err="1">
                <a:solidFill>
                  <a:srgbClr val="003300"/>
                </a:solidFill>
              </a:rPr>
              <a:t>CPOC</a:t>
            </a:r>
            <a:r>
              <a:rPr lang="en-US" baseline="0" dirty="0">
                <a:solidFill>
                  <a:srgbClr val="003300"/>
                </a:solidFill>
              </a:rPr>
              <a:t> and approved by the Administration for Children and Families, otherwise known as </a:t>
            </a:r>
            <a:r>
              <a:rPr lang="en-US" baseline="0" dirty="0" err="1">
                <a:solidFill>
                  <a:srgbClr val="003300"/>
                </a:solidFill>
              </a:rPr>
              <a:t>ACF</a:t>
            </a:r>
            <a:r>
              <a:rPr lang="en-US" baseline="0" dirty="0">
                <a:solidFill>
                  <a:srgbClr val="003300"/>
                </a:solidFill>
              </a:rPr>
              <a:t>.  </a:t>
            </a:r>
          </a:p>
          <a:p>
            <a:endParaRPr lang="en-US" baseline="0" dirty="0">
              <a:solidFill>
                <a:srgbClr val="FF0000"/>
              </a:solidFill>
            </a:endParaRPr>
          </a:p>
          <a:p>
            <a:r>
              <a:rPr lang="en-US" dirty="0"/>
              <a:t>We appreciate</a:t>
            </a:r>
            <a:r>
              <a:rPr lang="en-US" baseline="0" dirty="0"/>
              <a:t> your partnership as we have worked through this process for the last year and welcome any feedback or questions that you might have</a:t>
            </a:r>
            <a:r>
              <a:rPr lang="en-US" baseline="0" dirty="0">
                <a:solidFill>
                  <a:srgbClr val="003300"/>
                </a:solidFill>
              </a:rPr>
              <a:t>. If there are any questions we are unable to answer today, we will be sure to transmit information through Rosie in the next few weeks. </a:t>
            </a:r>
            <a:r>
              <a:rPr lang="en-US" dirty="0">
                <a:solidFill>
                  <a:srgbClr val="003300"/>
                </a:solidFill>
              </a:rPr>
              <a:t> </a:t>
            </a:r>
          </a:p>
          <a:p>
            <a:endParaRPr lang="en-US" dirty="0">
              <a:solidFill>
                <a:srgbClr val="003300"/>
              </a:solidFill>
            </a:endParaRPr>
          </a:p>
          <a:p>
            <a:r>
              <a:rPr lang="en-US" dirty="0">
                <a:solidFill>
                  <a:srgbClr val="003300"/>
                </a:solidFill>
              </a:rPr>
              <a:t>Please hold any questions.</a:t>
            </a:r>
            <a:r>
              <a:rPr lang="en-US" baseline="0" dirty="0">
                <a:solidFill>
                  <a:srgbClr val="003300"/>
                </a:solidFill>
              </a:rPr>
              <a:t> As we go through the presentation, questions may be answered and there will be time for questions at the end. </a:t>
            </a:r>
            <a:endParaRPr lang="en-US" dirty="0">
              <a:solidFill>
                <a:srgbClr val="003300"/>
              </a:solidFill>
            </a:endParaRPr>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a:buFont typeface="Arial" panose="020B0604020202020204" pitchFamily="34" charset="0"/>
              <a:buChar char="•"/>
            </a:pPr>
            <a:r>
              <a:rPr lang="en-US" sz="1300" dirty="0"/>
              <a:t>Allocation made was in consultation with Chief Probation Officers of California. A total of $15.5M was distributed to those probation departments participating in FPPRS based on the following:</a:t>
            </a:r>
          </a:p>
          <a:p>
            <a:pPr marL="664546" lvl="1" indent="-181240">
              <a:buFont typeface="Arial" panose="020B0604020202020204" pitchFamily="34" charset="0"/>
              <a:buChar char="•"/>
            </a:pPr>
            <a:r>
              <a:rPr lang="en-US" sz="1300" dirty="0"/>
              <a:t>Planning allocation of $5M to LA County Probation due to size of county</a:t>
            </a:r>
          </a:p>
          <a:p>
            <a:pPr marL="664546" lvl="1" indent="-181240">
              <a:buFont typeface="Arial" panose="020B0604020202020204" pitchFamily="34" charset="0"/>
              <a:buChar char="•"/>
            </a:pPr>
            <a:r>
              <a:rPr lang="en-US" sz="1300" dirty="0"/>
              <a:t>$10.5M distributed based on a percentage of each county’s cost related to the Rate Classification Level (RCL) 1 through 14. The RCL costs were calculated based on a point in time of each county’s caseload census of youth in group homes (in-state and out-of-state) as of January 1, 2017, and then multiplied by the tiered payment rate for RCLs.</a:t>
            </a:r>
          </a:p>
          <a:p>
            <a:pPr marL="664546" lvl="1" indent="-181240">
              <a:buFont typeface="Arial" panose="020B0604020202020204" pitchFamily="34" charset="0"/>
              <a:buChar char="•"/>
            </a:pPr>
            <a:r>
              <a:rPr lang="en-US" sz="1300" dirty="0"/>
              <a:t>A minimum floor of $15,700 was incorporated for each county</a:t>
            </a:r>
          </a:p>
          <a:p>
            <a:pPr marL="181240" indent="-181240">
              <a:buFont typeface="Arial" panose="020B0604020202020204" pitchFamily="34" charset="0"/>
              <a:buChar char="•"/>
            </a:pPr>
            <a:r>
              <a:rPr lang="en-US" sz="1300" dirty="0"/>
              <a:t>Budget Act of 2016 included </a:t>
            </a:r>
            <a:r>
              <a:rPr lang="en-US" sz="1300" dirty="0" err="1"/>
              <a:t>reappropriation</a:t>
            </a:r>
            <a:r>
              <a:rPr lang="en-US" sz="1300" dirty="0"/>
              <a:t> authority language which made any FY 15/16 unspent funds available in FY 16/17 (ACL 16-52)</a:t>
            </a:r>
          </a:p>
          <a:p>
            <a:pPr marL="181240" indent="-181240">
              <a:buFont typeface="Arial" panose="020B0604020202020204" pitchFamily="34" charset="0"/>
              <a:buChar char="•"/>
            </a:pPr>
            <a:r>
              <a:rPr lang="en-US" sz="1300" dirty="0"/>
              <a:t>54 counties submitted FPPRS plans and were awarded funds. This included 11 plans submitted jointly by a county’s CWD and CPD, and 12 plans submitted independently by CPDs.</a:t>
            </a:r>
          </a:p>
          <a:p>
            <a:pPr marL="181240" indent="-181240">
              <a:buFont typeface="Arial" panose="020B0604020202020204" pitchFamily="34" charset="0"/>
              <a:buChar char="•"/>
            </a:pPr>
            <a:r>
              <a:rPr lang="en-US" sz="1300" dirty="0"/>
              <a:t>FY 16/17 Allocation – ACL 16-52 and CFL 16/17-34, Based on Budget Act 2016</a:t>
            </a:r>
          </a:p>
          <a:p>
            <a:pPr marL="181240" indent="-181240">
              <a:buFont typeface="Arial" panose="020B0604020202020204" pitchFamily="34" charset="0"/>
              <a:buChar char="•"/>
            </a:pPr>
            <a:r>
              <a:rPr lang="en-US" sz="1300" dirty="0"/>
              <a:t>Allocation amounts for non-participating counties were redistributed to participating counties (CFL 16/17-34)</a:t>
            </a:r>
          </a:p>
          <a:p>
            <a:pPr marL="181240" indent="-181240">
              <a:buFont typeface="Arial" panose="020B0604020202020204" pitchFamily="34" charset="0"/>
              <a:buChar char="•"/>
            </a:pPr>
            <a:r>
              <a:rPr lang="en-US" sz="1300" dirty="0"/>
              <a:t>Award letters were not issued because unlike FY 15/16, the amount of FPPRS funding to be allocated was predetermined using a fixed allocation methodology, and was not dependent upon the content of a department’s FPPRS plan. (Per L. Hall email dated 10/11/16)</a:t>
            </a:r>
          </a:p>
          <a:p>
            <a:pPr marL="181240" indent="-181240">
              <a:buFont typeface="Arial" panose="020B0604020202020204" pitchFamily="34" charset="0"/>
              <a:buChar char="•"/>
            </a:pPr>
            <a:r>
              <a:rPr lang="en-US" sz="1300" dirty="0"/>
              <a:t>Per W&amp;IC section 16003.5(b), all CWDs and CPDs requesting funding for FY 16/17 must have submitted an application by September 1, 2016</a:t>
            </a:r>
          </a:p>
          <a:p>
            <a:pPr marL="181240" indent="-181240">
              <a:buFont typeface="Arial" panose="020B0604020202020204" pitchFamily="34" charset="0"/>
              <a:buChar char="•"/>
            </a:pPr>
            <a:r>
              <a:rPr lang="en-US" sz="1300" dirty="0"/>
              <a:t>The Outcome report for FY 16/17 was due September 30, 2017. CDSS utilized an online survey, Survey Monkey to collect FPPRS reports from counties </a:t>
            </a:r>
          </a:p>
          <a:p>
            <a:pPr marL="181240" indent="-181240">
              <a:buFont typeface="Arial" panose="020B0604020202020204" pitchFamily="34" charset="0"/>
              <a:buChar char="•"/>
            </a:pPr>
            <a:r>
              <a:rPr lang="en-US" sz="1300" dirty="0"/>
              <a:t>If probation departments gave a portion of their allocation to child welfare departments, must have noticed DSS of the amount.</a:t>
            </a:r>
          </a:p>
          <a:p>
            <a:pPr marL="181240" indent="-181240">
              <a:buFont typeface="Arial" panose="020B0604020202020204" pitchFamily="34" charset="0"/>
              <a:buChar char="•"/>
            </a:pPr>
            <a:r>
              <a:rPr lang="en-US" sz="1300" dirty="0"/>
              <a:t>Child welfare departments’ and probation departments’ allocation funds will be tracked separately and will not be comingled (CFL 17/18-37 p. 2)</a:t>
            </a:r>
          </a:p>
          <a:p>
            <a:endParaRPr lang="en-US" sz="1300" dirty="0"/>
          </a:p>
          <a:p>
            <a:pPr defTabSz="966612">
              <a:defRPr/>
            </a:pPr>
            <a:r>
              <a:rPr lang="en-US" dirty="0"/>
              <a:t>Question: Can FPRRS be rolled over? </a:t>
            </a:r>
          </a:p>
          <a:p>
            <a:pPr defTabSz="966612">
              <a:defRPr/>
            </a:pPr>
            <a:r>
              <a:rPr lang="en-US" dirty="0"/>
              <a:t>Answer: Authority exists</a:t>
            </a:r>
            <a:r>
              <a:rPr lang="en-US" baseline="0" dirty="0"/>
              <a:t> and the details are bein</a:t>
            </a:r>
            <a:r>
              <a:rPr lang="en-US" dirty="0"/>
              <a:t>g discussed with CWDA and CPOC.  It is anticipated that unspent funds from FY 2016-17 will be </a:t>
            </a:r>
            <a:r>
              <a:rPr lang="en-US" dirty="0" err="1"/>
              <a:t>reappropriated</a:t>
            </a:r>
            <a:r>
              <a:rPr lang="en-US" dirty="0"/>
              <a:t> to FY 2017‑18 on a county specific basis.  CDSS is currently deciding on the framework of </a:t>
            </a:r>
            <a:r>
              <a:rPr lang="en-US" dirty="0" err="1"/>
              <a:t>reappropriation</a:t>
            </a:r>
            <a:r>
              <a:rPr lang="en-US" dirty="0"/>
              <a:t>.</a:t>
            </a:r>
          </a:p>
          <a:p>
            <a:endParaRPr lang="en-US" sz="1300" dirty="0"/>
          </a:p>
          <a:p>
            <a:pPr marL="186478" indent="-186478">
              <a:buFont typeface="Arial" panose="020B0604020202020204" pitchFamily="34" charset="0"/>
              <a:buChar char="•"/>
            </a:pPr>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250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09067-4430-47BE-BF38-BA39409D2F0E}" type="slidenum">
              <a:rPr lang="en-US" smtClean="0"/>
              <a:t>8</a:t>
            </a:fld>
            <a:endParaRPr lang="en-US"/>
          </a:p>
        </p:txBody>
      </p:sp>
    </p:spTree>
    <p:extLst>
      <p:ext uri="{BB962C8B-B14F-4D97-AF65-F5344CB8AC3E}">
        <p14:creationId xmlns:p14="http://schemas.microsoft.com/office/powerpoint/2010/main" val="27552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203895" indent="-203895" defTabSz="543719">
              <a:spcBef>
                <a:spcPct val="20000"/>
              </a:spcBef>
              <a:buClr>
                <a:srgbClr val="E0E0E0"/>
              </a:buClr>
              <a:buFont typeface="Arial" panose="020B0604020202020204" pitchFamily="34" charset="0"/>
              <a:buChar char="•"/>
              <a:defRPr/>
            </a:pPr>
            <a:r>
              <a:rPr lang="en-US" sz="3000" dirty="0">
                <a:solidFill>
                  <a:srgbClr val="5A5A5A"/>
                </a:solidFill>
              </a:rPr>
              <a:t>FY 16/17 Allocation – CFL 16/17-24</a:t>
            </a:r>
            <a:endParaRPr lang="en-US" sz="2500" dirty="0">
              <a:solidFill>
                <a:srgbClr val="5A5A5A"/>
              </a:solidFill>
            </a:endParaRPr>
          </a:p>
          <a:p>
            <a:pPr marL="441773" lvl="1" indent="-169913" defTabSz="543719" fontAlgn="base">
              <a:spcBef>
                <a:spcPct val="20000"/>
              </a:spcBef>
              <a:buClr>
                <a:srgbClr val="E0E0E0"/>
              </a:buClr>
              <a:buFont typeface="Arial" panose="020B0604020202020204" pitchFamily="34" charset="0"/>
              <a:buChar char="–"/>
              <a:defRPr/>
            </a:pPr>
            <a:r>
              <a:rPr lang="en-US" sz="2500" dirty="0">
                <a:solidFill>
                  <a:srgbClr val="5A5A5A"/>
                </a:solidFill>
              </a:rPr>
              <a:t>$20.4M – Child Welfare Departments</a:t>
            </a:r>
          </a:p>
          <a:p>
            <a:pPr marL="441773" lvl="1" indent="-169913" defTabSz="543719" fontAlgn="base">
              <a:spcBef>
                <a:spcPct val="20000"/>
              </a:spcBef>
              <a:buClr>
                <a:srgbClr val="E0E0E0"/>
              </a:buClr>
              <a:buFont typeface="Arial" panose="020B0604020202020204" pitchFamily="34" charset="0"/>
              <a:buChar char="–"/>
              <a:defRPr/>
            </a:pPr>
            <a:r>
              <a:rPr lang="en-US" sz="2500" dirty="0">
                <a:solidFill>
                  <a:srgbClr val="5A5A5A"/>
                </a:solidFill>
              </a:rPr>
              <a:t>$1.6M – Probation Departments based on the following:</a:t>
            </a:r>
          </a:p>
          <a:p>
            <a:pPr marL="679650" lvl="2" indent="-135930" defTabSz="543719">
              <a:spcBef>
                <a:spcPct val="20000"/>
              </a:spcBef>
              <a:buClr>
                <a:srgbClr val="E0E0E0"/>
              </a:buClr>
              <a:buFont typeface="Arial" panose="020B0604020202020204" pitchFamily="34" charset="0"/>
              <a:buChar char="•"/>
              <a:defRPr/>
            </a:pPr>
            <a:r>
              <a:rPr lang="en-US" sz="2500" dirty="0">
                <a:solidFill>
                  <a:srgbClr val="5A5A5A"/>
                </a:solidFill>
              </a:rPr>
              <a:t>Funds were distributed based on a percent to total of the average point-in-time FY 2015-16 Child Welfare Services Foster Care cases as reported on the CA Child Welfare Indicators Project (CCWIP).</a:t>
            </a:r>
          </a:p>
          <a:p>
            <a:pPr marL="679650" lvl="2" indent="-135930" defTabSz="543719">
              <a:spcBef>
                <a:spcPct val="20000"/>
              </a:spcBef>
              <a:buClr>
                <a:srgbClr val="E0E0E0"/>
              </a:buClr>
              <a:buFont typeface="Arial" panose="020B0604020202020204" pitchFamily="34" charset="0"/>
              <a:buChar char="•"/>
              <a:defRPr/>
            </a:pPr>
            <a:r>
              <a:rPr lang="en-US" sz="2500" dirty="0">
                <a:solidFill>
                  <a:srgbClr val="5A5A5A"/>
                </a:solidFill>
              </a:rPr>
              <a:t>A minimum floor of $5,500 was incorporated for each county. Counties receiving an allocation above $40,000 will fund the minimum floor on a percent-to-total basis.</a:t>
            </a:r>
            <a:endParaRPr lang="en-US" sz="3000" dirty="0">
              <a:solidFill>
                <a:srgbClr val="5A5A5A"/>
              </a:solidFill>
            </a:endParaRPr>
          </a:p>
          <a:p>
            <a:r>
              <a:rPr lang="en-US" sz="2800" dirty="0"/>
              <a:t>FY 17/18 Allocation – CFL 17/18-42 – Methodology remains the same as used in FY 16/17</a:t>
            </a:r>
          </a:p>
          <a:p>
            <a:pPr lvl="1">
              <a:buFont typeface="Arial" panose="020B0604020202020204" pitchFamily="34" charset="0"/>
              <a:buChar char="•"/>
            </a:pPr>
            <a:r>
              <a:rPr lang="en-US" sz="2500" dirty="0"/>
              <a:t>$45.5M – Child Welfare Departments</a:t>
            </a:r>
          </a:p>
          <a:p>
            <a:pPr lvl="1">
              <a:buFont typeface="Arial" panose="020B0604020202020204" pitchFamily="34" charset="0"/>
              <a:buChar char="•"/>
            </a:pPr>
            <a:r>
              <a:rPr lang="en-US" sz="2500" dirty="0"/>
              <a:t>$5.6M – Probation Departments based on the following:</a:t>
            </a:r>
          </a:p>
          <a:p>
            <a:r>
              <a:rPr lang="en-US" sz="2500" dirty="0"/>
              <a:t>The FY 2017-18 GF allocations for the counties participating in the Title IV-E California Well-Being Project will be included in a forthcoming Title IV-E California Well-Being Project final allocation CFL, but are also displayed in CFL 17/18-42</a:t>
            </a:r>
          </a:p>
          <a:p>
            <a:endParaRPr lang="en-US" b="0" baseline="0" dirty="0"/>
          </a:p>
          <a:p>
            <a:r>
              <a:rPr lang="en-US" b="0" baseline="0" dirty="0"/>
              <a:t>Question: Can CFT be rolled over?</a:t>
            </a:r>
          </a:p>
          <a:p>
            <a:pPr defTabSz="966612">
              <a:defRPr/>
            </a:pPr>
            <a:r>
              <a:rPr lang="en-US" b="0" baseline="0" dirty="0"/>
              <a:t>Answer: </a:t>
            </a:r>
            <a:r>
              <a:rPr lang="en-US" sz="1300" dirty="0"/>
              <a:t>Answer: This is still being discussed with CWDA and CPOC.  It is anticipated that unspent funds from FY 2016-17 will be </a:t>
            </a:r>
            <a:r>
              <a:rPr lang="en-US" sz="1300" dirty="0" err="1"/>
              <a:t>reappropriated</a:t>
            </a:r>
            <a:r>
              <a:rPr lang="en-US" sz="1300" dirty="0"/>
              <a:t> to FY 2017 18 on a county specific basis.  CDSS is currently deciding on the framework of </a:t>
            </a:r>
            <a:r>
              <a:rPr lang="en-US" sz="1300" dirty="0" err="1"/>
              <a:t>reappropriation</a:t>
            </a:r>
            <a:r>
              <a:rPr lang="en-US" sz="1300" dirty="0"/>
              <a:t>.</a:t>
            </a:r>
          </a:p>
          <a:p>
            <a:endParaRPr lang="en-US" b="0" baseline="0" dirty="0"/>
          </a:p>
          <a:p>
            <a:r>
              <a:rPr lang="en-US" b="1" baseline="0" dirty="0"/>
              <a:t>Duration: </a:t>
            </a:r>
            <a:r>
              <a:rPr lang="en-US" b="0" baseline="0" dirty="0"/>
              <a:t>4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752265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a:buFont typeface="Arial" panose="020B0604020202020204" pitchFamily="34" charset="0"/>
              <a:buChar char="•"/>
            </a:pPr>
            <a:r>
              <a:rPr lang="en-US" sz="1300" dirty="0"/>
              <a:t>CFL 17/18-47 AB403 requires that all currently licensed foster family homes, approved relative caregivers, an non-related extended family members (NREFM) must convert to RFA no later than December 31, 2019. State law also requires that these caregivers receive notification from counties of these requirements, that families have an approved adoption home study prior to January 1, 2018, and for some other families, to have a psychosocial assessment of the family.</a:t>
            </a:r>
          </a:p>
          <a:p>
            <a:pPr marL="181240" indent="-181240">
              <a:buFont typeface="Arial" panose="020B0604020202020204" pitchFamily="34" charset="0"/>
              <a:buChar char="•"/>
            </a:pPr>
            <a:r>
              <a:rPr lang="en-US" sz="1300" dirty="0"/>
              <a:t>In consultation with CPOC, the distribution of the $1.2 million is based on the budget assumptions for FFA conversion, New RFA Homes, Due Process, Administrative Notices, Registered Sex Offender checks, Adam Walsh out of state background checks, Complaints and Annual RFA updates. To ensure there is an adequate level of funding to support new implementation activities required under the RFA program for very small, small, and medium size counties, the distribution includes the following floors: </a:t>
            </a:r>
          </a:p>
          <a:p>
            <a:pPr marL="664546" lvl="1" indent="-181240">
              <a:buFont typeface="Arial" panose="020B0604020202020204" pitchFamily="34" charset="0"/>
              <a:buChar char="•"/>
            </a:pPr>
            <a:r>
              <a:rPr lang="en-US" sz="1300" dirty="0"/>
              <a:t>$3,000 Very small AND small counties</a:t>
            </a:r>
          </a:p>
          <a:p>
            <a:pPr marL="664546" lvl="1" indent="-181240">
              <a:buFont typeface="Arial" panose="020B0604020202020204" pitchFamily="34" charset="0"/>
              <a:buChar char="•"/>
            </a:pPr>
            <a:r>
              <a:rPr lang="en-US" sz="1300" dirty="0"/>
              <a:t>$10,000 Medium Counties </a:t>
            </a:r>
          </a:p>
          <a:p>
            <a:pPr marL="181240" indent="-181240">
              <a:buFont typeface="Arial" panose="020B0604020202020204" pitchFamily="34" charset="0"/>
              <a:buChar char="•"/>
            </a:pPr>
            <a:r>
              <a:rPr lang="en-US" sz="1300" dirty="0"/>
              <a:t>The RFA allocation is subject to the application of the Federal discount rate for Child Welfare Departments.</a:t>
            </a:r>
          </a:p>
          <a:p>
            <a:r>
              <a:rPr lang="en-US" sz="1300" dirty="0"/>
              <a:t>ACL 16-58</a:t>
            </a:r>
          </a:p>
          <a:p>
            <a:r>
              <a:rPr lang="en-US" sz="1300" dirty="0"/>
              <a:t>·        FY 16/17 total non-federal costs approximately $14.3m which represented 6 months of funding ‘</a:t>
            </a:r>
          </a:p>
          <a:p>
            <a:r>
              <a:rPr lang="en-US" sz="1300" dirty="0"/>
              <a:t>·        From the $14.3m, $6.3m  was offset by subsumed activities within the 2011 Realignment base funding</a:t>
            </a:r>
          </a:p>
          <a:p>
            <a:r>
              <a:rPr lang="en-US" sz="1300" dirty="0"/>
              <a:t>o   Subsumed activities included: Annual and Multiple Relative Home Approvals, Adoptions Approvals and Adoptions Background Check</a:t>
            </a:r>
          </a:p>
          <a:p>
            <a:r>
              <a:rPr lang="en-US" sz="1300" dirty="0"/>
              <a:t>·        Resulted in $8m in General Fund for RFA</a:t>
            </a:r>
          </a:p>
          <a:p>
            <a:endParaRPr lang="en-US" b="0" baseline="0" dirty="0"/>
          </a:p>
          <a:p>
            <a:r>
              <a:rPr lang="en-US" b="0" baseline="0" dirty="0"/>
              <a:t>Question: Can RFA funds be rolled over?</a:t>
            </a:r>
          </a:p>
          <a:p>
            <a:pPr defTabSz="966612">
              <a:defRPr/>
            </a:pPr>
            <a:r>
              <a:rPr lang="en-US" sz="1300" dirty="0"/>
              <a:t>Answer: RFA funds can rollover.  Each departments amount should just rollover into the next year.</a:t>
            </a:r>
          </a:p>
          <a:p>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041920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defTabSz="966612">
              <a:buFont typeface="Arial" panose="020B0604020202020204" pitchFamily="34" charset="0"/>
              <a:buChar char="•"/>
              <a:defRPr/>
            </a:pPr>
            <a:r>
              <a:rPr lang="en-US" sz="1300" dirty="0"/>
              <a:t>$23,000 allocated based on the following methodology for child welfare and probation agencies in the Budget Act of 2016</a:t>
            </a:r>
          </a:p>
          <a:p>
            <a:endParaRPr lang="en-US" sz="1300" dirty="0"/>
          </a:p>
          <a:p>
            <a:r>
              <a:rPr lang="en-US" sz="1300" dirty="0"/>
              <a:t>Question: Can Second Level Review funding be rolled over?</a:t>
            </a:r>
          </a:p>
          <a:p>
            <a:pPr defTabSz="966612">
              <a:defRPr/>
            </a:pPr>
            <a:r>
              <a:rPr lang="en-US" sz="1300" dirty="0"/>
              <a:t>Answer: This is still being discussed with CWDA and CPOC.  It is anticipated that unspent funds from FY 2016-17 will be </a:t>
            </a:r>
            <a:r>
              <a:rPr lang="en-US" sz="1300" dirty="0" err="1"/>
              <a:t>reappropriated</a:t>
            </a:r>
            <a:r>
              <a:rPr lang="en-US" sz="1300" dirty="0"/>
              <a:t> to FY 2017-18 on a county specific basis.  CDSS is currently deciding on the framework of </a:t>
            </a:r>
            <a:r>
              <a:rPr lang="en-US" sz="1300" dirty="0" err="1"/>
              <a:t>reappropriation</a:t>
            </a:r>
            <a:r>
              <a:rPr lang="en-US" sz="1300" dirty="0"/>
              <a:t>.</a:t>
            </a:r>
          </a:p>
          <a:p>
            <a:endParaRPr lang="en-US" sz="1300" dirty="0"/>
          </a:p>
          <a:p>
            <a:pPr marL="186478" indent="-186478">
              <a:buFont typeface="Arial" panose="020B0604020202020204" pitchFamily="34" charset="0"/>
              <a:buChar char="•"/>
            </a:pPr>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958670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4/10/2018</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51B4D67-EF46-436F-893B-C47E8D26DC55}" type="datetimeFigureOut">
              <a:rPr lang="en-US" smtClean="0"/>
              <a:t>4/10/2018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D40108-CBCF-43ED-BC03-917E86920ED9}" type="slidenum">
              <a:rPr lang="en-US" smtClean="0"/>
              <a:t>‹#›</a:t>
            </a:fld>
            <a:endParaRPr lang="en-US"/>
          </a:p>
        </p:txBody>
      </p:sp>
    </p:spTree>
    <p:extLst>
      <p:ext uri="{BB962C8B-B14F-4D97-AF65-F5344CB8AC3E}">
        <p14:creationId xmlns:p14="http://schemas.microsoft.com/office/powerpoint/2010/main" val="2169334650"/>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2" name="Title 1"/>
          <p:cNvSpPr>
            <a:spLocks noGrp="1"/>
          </p:cNvSpPr>
          <p:nvPr>
            <p:ph type="ctrTitle" hasCustomPrompt="1"/>
          </p:nvPr>
        </p:nvSpPr>
        <p:spPr>
          <a:xfrm>
            <a:off x="2590801" y="2286002"/>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1" y="4038600"/>
            <a:ext cx="4772528" cy="990600"/>
          </a:xfrm>
        </p:spPr>
        <p:txBody>
          <a:bodyPr>
            <a:normAutofit/>
          </a:bodyPr>
          <a:lstStyle>
            <a:lvl1pPr marL="0" indent="0" algn="r">
              <a:buNone/>
              <a:defRPr sz="1500" b="0">
                <a:solidFill>
                  <a:schemeClr val="tx1"/>
                </a:solidFill>
                <a:latin typeface="Georgia"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1500" baseline="0"/>
            </a:lvl1pPr>
          </a:lstStyle>
          <a:p>
            <a:r>
              <a:rPr lang="en-US" dirty="0"/>
              <a:t>Company Logo</a:t>
            </a:r>
          </a:p>
        </p:txBody>
      </p:sp>
    </p:spTree>
    <p:extLst>
      <p:ext uri="{BB962C8B-B14F-4D97-AF65-F5344CB8AC3E}">
        <p14:creationId xmlns:p14="http://schemas.microsoft.com/office/powerpoint/2010/main" val="40735181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3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350"/>
            </a:lvl1pPr>
          </a:lstStyle>
          <a:p>
            <a:r>
              <a:rPr lang="en-US" dirty="0"/>
              <a:t>Company Logo</a:t>
            </a:r>
          </a:p>
        </p:txBody>
      </p:sp>
    </p:spTree>
    <p:extLst>
      <p:ext uri="{BB962C8B-B14F-4D97-AF65-F5344CB8AC3E}">
        <p14:creationId xmlns:p14="http://schemas.microsoft.com/office/powerpoint/2010/main" val="249731019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2400">
                <a:latin typeface="+mn-lt"/>
              </a:defRPr>
            </a:lvl1pPr>
            <a:lvl2pPr>
              <a:defRPr sz="2100">
                <a:latin typeface="+mn-lt"/>
              </a:defRPr>
            </a:lvl2pPr>
            <a:lvl3pPr>
              <a:defRPr sz="1800">
                <a:latin typeface="+mn-lt"/>
              </a:defRPr>
            </a:lvl3pPr>
            <a:lvl4pPr>
              <a:defRPr sz="1800">
                <a:latin typeface="+mn-lt"/>
              </a:defRPr>
            </a:lvl4pPr>
            <a:lvl5pPr>
              <a:defRPr sz="18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2"/>
            <a:ext cx="21336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6562973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7183148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736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1509116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8036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1919494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680994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0212300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40"/>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7270220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3647297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0553539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3" name="Date Placeholder 3"/>
          <p:cNvSpPr>
            <a:spLocks noGrp="1"/>
          </p:cNvSpPr>
          <p:nvPr>
            <p:ph type="dt" sz="half" idx="10"/>
          </p:nvPr>
        </p:nvSpPr>
        <p:spPr>
          <a:xfrm>
            <a:off x="762000" y="6356352"/>
            <a:ext cx="2133600" cy="365125"/>
          </a:xfrm>
        </p:spPr>
        <p:txBody>
          <a:bodyPr/>
          <a:lstStyle/>
          <a:p>
            <a:fld id="{757B281C-5159-4971-8228-52B9A72E9ED2}" type="datetimeFigureOut">
              <a:rPr lang="en-US" smtClean="0"/>
              <a:pPr/>
              <a:t>4/10/2018</a:t>
            </a:fld>
            <a:endParaRPr lang="en-US" dirty="0"/>
          </a:p>
        </p:txBody>
      </p:sp>
      <p:sp>
        <p:nvSpPr>
          <p:cNvPr id="4" name="Footer Placeholder 4"/>
          <p:cNvSpPr>
            <a:spLocks noGrp="1"/>
          </p:cNvSpPr>
          <p:nvPr>
            <p:ph type="ftr" sz="quarter" idx="11"/>
          </p:nvPr>
        </p:nvSpPr>
        <p:spPr>
          <a:xfrm>
            <a:off x="3352800" y="6356352"/>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2"/>
            <a:ext cx="21336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6889866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51B4D67-EF46-436F-893B-C47E8D26DC55}" type="datetimeFigureOut">
              <a:rPr lang="en-US" smtClean="0"/>
              <a:t>4/10/2018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D40108-CBCF-43ED-BC03-917E86920ED9}" type="slidenum">
              <a:rPr lang="en-US" smtClean="0"/>
              <a:t>‹#›</a:t>
            </a:fld>
            <a:endParaRPr lang="en-US"/>
          </a:p>
        </p:txBody>
      </p:sp>
    </p:spTree>
    <p:extLst>
      <p:ext uri="{BB962C8B-B14F-4D97-AF65-F5344CB8AC3E}">
        <p14:creationId xmlns:p14="http://schemas.microsoft.com/office/powerpoint/2010/main" val="2760902708"/>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2"/>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7B281C-5159-4971-8228-52B9A72E9ED2}" type="datetimeFigureOut">
              <a:rPr lang="en-US" smtClean="0"/>
              <a:pPr/>
              <a:t>4/10/2018</a:t>
            </a:fld>
            <a:endParaRPr lang="en-US" dirty="0"/>
          </a:p>
        </p:txBody>
      </p:sp>
      <p:sp>
        <p:nvSpPr>
          <p:cNvPr id="5" name="Footer Placeholder 4"/>
          <p:cNvSpPr>
            <a:spLocks noGrp="1"/>
          </p:cNvSpPr>
          <p:nvPr>
            <p:ph type="ftr" sz="quarter" idx="3"/>
          </p:nvPr>
        </p:nvSpPr>
        <p:spPr>
          <a:xfrm>
            <a:off x="33528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399" y="-109183"/>
            <a:ext cx="818707" cy="7083189"/>
          </a:xfrm>
          <a:prstGeom prst="rect">
            <a:avLst/>
          </a:prstGeom>
        </p:spPr>
      </p:pic>
    </p:spTree>
    <p:extLst>
      <p:ext uri="{BB962C8B-B14F-4D97-AF65-F5344CB8AC3E}">
        <p14:creationId xmlns:p14="http://schemas.microsoft.com/office/powerpoint/2010/main" val="358400710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685800" rtl="0" eaLnBrk="1" latinLnBrk="0" hangingPunct="1">
        <a:spcBef>
          <a:spcPct val="0"/>
        </a:spcBef>
        <a:buNone/>
        <a:defRPr lang="en-US" sz="3300" kern="1200" dirty="0" smtClean="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dss.cahwnet.gov/lettersnotices/EntRes/getinfo/cfl/2015-16/15-16_65.pdf"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dss.ca.gov/inforesources"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RFA@dss.ca.gov" TargetMode="External"/><Relationship Id="rId2" Type="http://schemas.openxmlformats.org/officeDocument/2006/relationships/hyperlink" Target="mailto:Fiscal.Systems@dss.ca.gov" TargetMode="External"/><Relationship Id="rId1" Type="http://schemas.openxmlformats.org/officeDocument/2006/relationships/slideLayout" Target="../slideLayouts/slideLayout3.xml"/><Relationship Id="rId5" Type="http://schemas.openxmlformats.org/officeDocument/2006/relationships/hyperlink" Target="mailto:CCR@dss.ca.gov" TargetMode="External"/><Relationship Id="rId4" Type="http://schemas.openxmlformats.org/officeDocument/2006/relationships/hyperlink" Target="mailto:CWSCoordination@dss.c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cdss.ca.gov/Portals/9/CFL/2017-18/17-18_09E.pdf?ver=2017-09-19-154407-257" TargetMode="External"/><Relationship Id="rId13" Type="http://schemas.openxmlformats.org/officeDocument/2006/relationships/hyperlink" Target="http://www.cdss.ca.gov/Portals/9/CFL/2016-17/16-17_71.pdf?ver=2017-06-06-095318-243" TargetMode="External"/><Relationship Id="rId18" Type="http://schemas.openxmlformats.org/officeDocument/2006/relationships/hyperlink" Target="http://www.cdss.ca.gov/lettersnotices/EntRes/getinfo/acl/2017/17-11.pdf" TargetMode="External"/><Relationship Id="rId3" Type="http://schemas.openxmlformats.org/officeDocument/2006/relationships/hyperlink" Target="http://www.dss.cahwnet.gov/lettersnotices/EntRes/getinfo/acl/2015/15-88.pdf" TargetMode="External"/><Relationship Id="rId7" Type="http://schemas.openxmlformats.org/officeDocument/2006/relationships/hyperlink" Target="http://www.cdss.ca.gov/Portals/9/CFL/2017-18/17-18_09.pdf?ver=2017-07-31-155218-673" TargetMode="External"/><Relationship Id="rId12" Type="http://schemas.openxmlformats.org/officeDocument/2006/relationships/hyperlink" Target="http://www.cdss.ca.gov/Portals/9/ACL/2017/17-122.pdf?ver=2018-01-10-151213-733" TargetMode="External"/><Relationship Id="rId17" Type="http://schemas.openxmlformats.org/officeDocument/2006/relationships/hyperlink" Target="http://www.cdss.ca.gov/Portals/9/CFL/2016-17/16-17_41EII.pdf?ver=2017-02-22-144725-223" TargetMode="External"/><Relationship Id="rId2" Type="http://schemas.openxmlformats.org/officeDocument/2006/relationships/hyperlink" Target="http://www.dss.cahwnet.gov/lettersnotices/EntRes/getinfo/acl/2015/15-76.pdf" TargetMode="External"/><Relationship Id="rId16" Type="http://schemas.openxmlformats.org/officeDocument/2006/relationships/hyperlink" Target="http://www.cdss.ca.gov/lettersnotices/EntRes/getinfo/cfl/2016-17/16-17_41E.pdf" TargetMode="External"/><Relationship Id="rId20" Type="http://schemas.openxmlformats.org/officeDocument/2006/relationships/hyperlink" Target="http://www.cdss.ca.gov/Portals/9/CFL/2017-18/17-18_32E.pdf?ver=2017-12-28-131155-887" TargetMode="External"/><Relationship Id="rId1" Type="http://schemas.openxmlformats.org/officeDocument/2006/relationships/slideLayout" Target="../slideLayouts/slideLayout3.xml"/><Relationship Id="rId6" Type="http://schemas.openxmlformats.org/officeDocument/2006/relationships/hyperlink" Target="http://www.dss.cahwnet.gov/lettersnotices/EntRes/getinfo/cfl/2016-17/16-17_22.pdf" TargetMode="External"/><Relationship Id="rId11" Type="http://schemas.openxmlformats.org/officeDocument/2006/relationships/hyperlink" Target="http://www.dss.cahwnet.gov/lettersnotices/EntRes/getinfo/cfl/2015-16/15-16_65.pdf" TargetMode="External"/><Relationship Id="rId5" Type="http://schemas.openxmlformats.org/officeDocument/2006/relationships/hyperlink" Target="http://www.dss.cahwnet.gov/lettersnotices/EntRes/getinfo/acl/2016/16-84.pdf" TargetMode="External"/><Relationship Id="rId15" Type="http://schemas.openxmlformats.org/officeDocument/2006/relationships/hyperlink" Target="http://www.dss.cahwnet.gov/lettersnotices/EntRes/getinfo/cfl/2016-17/16-17_41.pdf" TargetMode="External"/><Relationship Id="rId10" Type="http://schemas.openxmlformats.org/officeDocument/2006/relationships/hyperlink" Target="http://www.dss.cahwnet.gov/lettersnotices/EntRes/getinfo/acl/2016/16-58.pdf" TargetMode="External"/><Relationship Id="rId19" Type="http://schemas.openxmlformats.org/officeDocument/2006/relationships/hyperlink" Target="http://www.cdss.ca.gov/Portals/9/CFL/2017-18/17-18_32.pdf?ver=2017-11-27-142848-427" TargetMode="External"/><Relationship Id="rId4" Type="http://schemas.openxmlformats.org/officeDocument/2006/relationships/hyperlink" Target="http://www.dss.cahwnet.gov/lettersnotices/EntRes/getinfo/cfl/15-16_48.pdf" TargetMode="External"/><Relationship Id="rId9" Type="http://schemas.openxmlformats.org/officeDocument/2006/relationships/hyperlink" Target="http://www.dss.cahwnet.gov/lettersnotices/EntRes/getinfo/acl/2016/16-10.pdf" TargetMode="External"/><Relationship Id="rId14" Type="http://schemas.openxmlformats.org/officeDocument/2006/relationships/hyperlink" Target="http://www.dss.cahwnet.gov/lettersnotices/EntRes/getinfo/acl/2016/16-79.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133600" y="685800"/>
            <a:ext cx="6180224" cy="1470025"/>
          </a:xfrm>
        </p:spPr>
        <p:txBody>
          <a:bodyPr>
            <a:normAutofit fontScale="90000"/>
          </a:bodyPr>
          <a:lstStyle/>
          <a:p>
            <a:pPr algn="ctr"/>
            <a:r>
              <a:rPr lang="en-US" sz="6000" dirty="0"/>
              <a:t>Probation Continuum of Care Reform Claiming, Funding, and Reconciliation </a:t>
            </a:r>
            <a:br>
              <a:rPr lang="en-US" sz="6000" dirty="0"/>
            </a:br>
            <a:br>
              <a:rPr lang="en-US"/>
            </a:br>
            <a:r>
              <a:rPr lang="en-US"/>
              <a:t>California </a:t>
            </a:r>
            <a:r>
              <a:rPr lang="en-US" dirty="0"/>
              <a:t>Department of Social Services </a:t>
            </a:r>
            <a:br>
              <a:rPr lang="en-US" dirty="0"/>
            </a:br>
            <a:endParaRPr lang="en-US" dirty="0"/>
          </a:p>
        </p:txBody>
      </p:sp>
      <p:sp>
        <p:nvSpPr>
          <p:cNvPr id="3" name="Subtitle 2"/>
          <p:cNvSpPr>
            <a:spLocks noGrp="1"/>
          </p:cNvSpPr>
          <p:nvPr>
            <p:ph type="subTitle" idx="1"/>
            <p:custDataLst>
              <p:tags r:id="rId3"/>
            </p:custDataLst>
          </p:nvPr>
        </p:nvSpPr>
        <p:spPr/>
        <p:txBody>
          <a:bodyPr>
            <a:normAutofit/>
          </a:bodyPr>
          <a:lstStyle/>
          <a:p>
            <a:endParaRPr lang="en-US" sz="2400" dirty="0">
              <a:latin typeface="+mn-lt"/>
            </a:endParaRPr>
          </a:p>
          <a:p>
            <a:endParaRPr lang="en-US" sz="24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b="1" dirty="0"/>
              <a:t>Resource Family Approval (RFA)</a:t>
            </a:r>
          </a:p>
        </p:txBody>
      </p:sp>
      <p:sp>
        <p:nvSpPr>
          <p:cNvPr id="3" name="Content Placeholder 2"/>
          <p:cNvSpPr>
            <a:spLocks noGrp="1"/>
          </p:cNvSpPr>
          <p:nvPr>
            <p:ph idx="1"/>
          </p:nvPr>
        </p:nvSpPr>
        <p:spPr>
          <a:xfrm>
            <a:off x="457200" y="1905000"/>
            <a:ext cx="8610600" cy="4876800"/>
          </a:xfrm>
        </p:spPr>
        <p:txBody>
          <a:bodyPr>
            <a:normAutofit fontScale="55000" lnSpcReduction="20000"/>
          </a:bodyPr>
          <a:lstStyle/>
          <a:p>
            <a:pPr marL="0" indent="0">
              <a:spcBef>
                <a:spcPts val="0"/>
              </a:spcBef>
              <a:buNone/>
            </a:pPr>
            <a:r>
              <a:rPr lang="en-US" sz="4600" dirty="0">
                <a:latin typeface="Arial" pitchFamily="34" charset="0"/>
                <a:cs typeface="Arial" pitchFamily="34" charset="0"/>
              </a:rPr>
              <a:t>RFA improves the way caregivers (relative and non-relative) are approved by prepping families to better meet the needs of vulnerable children, youth and NMDs in the county child welfare and/or probation systems.  The RFA replaces multiple existing processes of licensing or certifying foster homes, approving relatives, non-relative extended family members (NREFMs), prospective adoptive parents and legal guardians. </a:t>
            </a:r>
          </a:p>
          <a:p>
            <a:pPr marL="0" indent="0">
              <a:spcBef>
                <a:spcPts val="0"/>
              </a:spcBef>
              <a:buNone/>
            </a:pPr>
            <a:endParaRPr lang="en-US" sz="2800" b="1" dirty="0"/>
          </a:p>
          <a:p>
            <a:pPr marL="0" indent="0">
              <a:spcBef>
                <a:spcPts val="0"/>
              </a:spcBef>
              <a:buNone/>
            </a:pPr>
            <a:r>
              <a:rPr lang="en-US" sz="4600" b="1" dirty="0">
                <a:latin typeface="Arial" panose="020B0604020202020204" pitchFamily="34" charset="0"/>
                <a:cs typeface="Arial" panose="020B0604020202020204" pitchFamily="34" charset="0"/>
              </a:rPr>
              <a:t>Program Code:</a:t>
            </a:r>
          </a:p>
          <a:p>
            <a:pPr>
              <a:spcBef>
                <a:spcPts val="0"/>
              </a:spcBef>
            </a:pPr>
            <a:endParaRPr lang="en-US" sz="4000" dirty="0"/>
          </a:p>
          <a:p>
            <a:pPr marL="0" indent="0">
              <a:lnSpc>
                <a:spcPct val="120000"/>
              </a:lnSpc>
              <a:spcBef>
                <a:spcPts val="0"/>
              </a:spcBef>
              <a:buNone/>
            </a:pPr>
            <a:r>
              <a:rPr lang="en-US" sz="4600" dirty="0">
                <a:latin typeface="Arial" pitchFamily="34" charset="0"/>
                <a:cs typeface="Arial" pitchFamily="34" charset="0"/>
              </a:rPr>
              <a:t>PC 889 – RFA Probation Federal</a:t>
            </a:r>
          </a:p>
          <a:p>
            <a:pPr marL="0" indent="0">
              <a:lnSpc>
                <a:spcPct val="120000"/>
              </a:lnSpc>
              <a:spcBef>
                <a:spcPts val="0"/>
              </a:spcBef>
              <a:buNone/>
            </a:pPr>
            <a:r>
              <a:rPr lang="en-US" sz="4600" dirty="0">
                <a:latin typeface="Arial" pitchFamily="34" charset="0"/>
                <a:cs typeface="Arial" pitchFamily="34" charset="0"/>
              </a:rPr>
              <a:t>PC 897 – RFA Probation Non-Federal</a:t>
            </a:r>
          </a:p>
          <a:p>
            <a:pPr marL="0" indent="0">
              <a:lnSpc>
                <a:spcPct val="120000"/>
              </a:lnSpc>
              <a:spcBef>
                <a:spcPts val="0"/>
              </a:spcBef>
              <a:buNone/>
            </a:pPr>
            <a:endParaRPr lang="en-US" sz="2700" dirty="0">
              <a:latin typeface="Arial" pitchFamily="34" charset="0"/>
              <a:cs typeface="Arial" pitchFamily="34" charset="0"/>
            </a:endParaRPr>
          </a:p>
          <a:p>
            <a:pPr marL="0" indent="0">
              <a:buNone/>
            </a:pPr>
            <a:r>
              <a:rPr lang="en-US" dirty="0"/>
              <a:t> </a:t>
            </a:r>
          </a:p>
        </p:txBody>
      </p:sp>
    </p:spTree>
    <p:extLst>
      <p:ext uri="{BB962C8B-B14F-4D97-AF65-F5344CB8AC3E}">
        <p14:creationId xmlns:p14="http://schemas.microsoft.com/office/powerpoint/2010/main" val="3809632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RFA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5744884"/>
              </p:ext>
            </p:extLst>
          </p:nvPr>
        </p:nvGraphicFramePr>
        <p:xfrm>
          <a:off x="990600" y="1412632"/>
          <a:ext cx="7486650" cy="3924300"/>
        </p:xfrm>
        <a:graphic>
          <a:graphicData uri="http://schemas.openxmlformats.org/drawingml/2006/table">
            <a:tbl>
              <a:tblPr firstRow="1" bandRow="1">
                <a:tableStyleId>{5C22544A-7EE6-4342-B048-85BDC9FD1C3A}</a:tableStyleId>
              </a:tblPr>
              <a:tblGrid>
                <a:gridCol w="971550">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3543300">
                  <a:extLst>
                    <a:ext uri="{9D8B030D-6E8A-4147-A177-3AD203B41FA5}">
                      <a16:colId xmlns:a16="http://schemas.microsoft.com/office/drawing/2014/main" val="20003"/>
                    </a:ext>
                  </a:extLst>
                </a:gridCol>
              </a:tblGrid>
              <a:tr h="278130">
                <a:tc>
                  <a:txBody>
                    <a:bodyPr/>
                    <a:lstStyle/>
                    <a:p>
                      <a:r>
                        <a:rPr lang="en-US" sz="1400" dirty="0"/>
                        <a:t>RFA</a:t>
                      </a:r>
                    </a:p>
                  </a:txBody>
                  <a:tcPr marL="68580" marR="68580" marT="34290" marB="34290"/>
                </a:tc>
                <a:tc>
                  <a:txBody>
                    <a:bodyPr/>
                    <a:lstStyle/>
                    <a:p>
                      <a:pPr algn="ctr"/>
                      <a:r>
                        <a:rPr lang="en-US" sz="1400" dirty="0"/>
                        <a:t>FY 2015-16</a:t>
                      </a:r>
                    </a:p>
                  </a:txBody>
                  <a:tcPr marL="68580" marR="68580" marT="34290" marB="34290"/>
                </a:tc>
                <a:tc>
                  <a:txBody>
                    <a:bodyPr/>
                    <a:lstStyle/>
                    <a:p>
                      <a:pPr algn="ctr"/>
                      <a:r>
                        <a:rPr lang="en-US" sz="1400" dirty="0"/>
                        <a:t>FY</a:t>
                      </a:r>
                      <a:r>
                        <a:rPr lang="en-US" sz="1400" baseline="0" dirty="0"/>
                        <a:t> 2016-17 </a:t>
                      </a:r>
                      <a:endParaRPr lang="en-US" sz="1400" dirty="0"/>
                    </a:p>
                  </a:txBody>
                  <a:tcPr marL="68580" marR="68580" marT="34290" marB="34290"/>
                </a:tc>
                <a:tc>
                  <a:txBody>
                    <a:bodyPr/>
                    <a:lstStyle/>
                    <a:p>
                      <a:pPr algn="ctr"/>
                      <a:r>
                        <a:rPr lang="en-US" sz="1400" dirty="0"/>
                        <a:t>FY 2017-18</a:t>
                      </a:r>
                    </a:p>
                  </a:txBody>
                  <a:tcPr marL="68580" marR="68580" marT="34290" marB="34290"/>
                </a:tc>
                <a:extLst>
                  <a:ext uri="{0D108BD9-81ED-4DB2-BD59-A6C34878D82A}">
                    <a16:rowId xmlns:a16="http://schemas.microsoft.com/office/drawing/2014/main" val="10000"/>
                  </a:ext>
                </a:extLst>
              </a:tr>
              <a:tr h="2811780">
                <a:tc>
                  <a:txBody>
                    <a:bodyPr/>
                    <a:lstStyle/>
                    <a:p>
                      <a:r>
                        <a:rPr lang="en-US" sz="1400" dirty="0"/>
                        <a:t>Allocation</a:t>
                      </a:r>
                    </a:p>
                  </a:txBody>
                  <a:tcPr marL="68580" marR="68580" marT="34290" marB="34290"/>
                </a:tc>
                <a:tc>
                  <a:txBody>
                    <a:bodyPr/>
                    <a:lstStyle/>
                    <a:p>
                      <a:pPr algn="ctr"/>
                      <a:r>
                        <a:rPr lang="en-US" sz="1400" dirty="0"/>
                        <a:t>--</a:t>
                      </a:r>
                    </a:p>
                  </a:txBody>
                  <a:tcPr marL="68580" marR="68580" marT="34290" marB="34290"/>
                </a:tc>
                <a:tc>
                  <a:txBody>
                    <a:bodyPr/>
                    <a:lstStyle/>
                    <a:p>
                      <a:pPr algn="ctr"/>
                      <a:r>
                        <a:rPr lang="en-US" sz="1400" dirty="0"/>
                        <a:t>Allocation</a:t>
                      </a:r>
                      <a:r>
                        <a:rPr lang="en-US" sz="1400" baseline="0" dirty="0"/>
                        <a:t> provided to CWD</a:t>
                      </a:r>
                    </a:p>
                    <a:p>
                      <a:pPr algn="ctr"/>
                      <a:endParaRPr lang="en-US" sz="1400" baseline="0" dirty="0"/>
                    </a:p>
                    <a:p>
                      <a:pPr algn="ctr"/>
                      <a:r>
                        <a:rPr lang="en-US" sz="1400" baseline="0" dirty="0"/>
                        <a:t>Total non-federal costs = $14.3m </a:t>
                      </a:r>
                    </a:p>
                    <a:p>
                      <a:pPr algn="ctr"/>
                      <a:r>
                        <a:rPr lang="en-US" sz="1400" baseline="0" dirty="0"/>
                        <a:t>Of which $6.3m was offset by subsumed activities within the 2011 Realignment base funding</a:t>
                      </a:r>
                    </a:p>
                    <a:p>
                      <a:pPr algn="ctr"/>
                      <a:r>
                        <a:rPr lang="en-US" sz="1400" baseline="0" dirty="0"/>
                        <a:t>$8m in GF</a:t>
                      </a:r>
                    </a:p>
                    <a:p>
                      <a:pPr algn="ctr"/>
                      <a:r>
                        <a:rPr lang="en-US" sz="1400" dirty="0"/>
                        <a:t>Unspent funds rolled over to FY 17-18</a:t>
                      </a:r>
                    </a:p>
                  </a:txBody>
                  <a:tcPr marL="68580" marR="68580" marT="34290" marB="34290"/>
                </a:tc>
                <a:tc>
                  <a:txBody>
                    <a:bodyPr/>
                    <a:lstStyle/>
                    <a:p>
                      <a:pPr algn="ctr"/>
                      <a:r>
                        <a:rPr lang="en-US" sz="1200" dirty="0"/>
                        <a:t>$27.9m</a:t>
                      </a:r>
                    </a:p>
                    <a:p>
                      <a:pPr algn="ctr"/>
                      <a:r>
                        <a:rPr lang="en-US" sz="1200" dirty="0"/>
                        <a:t>(CWD and CPD)</a:t>
                      </a:r>
                    </a:p>
                    <a:p>
                      <a:pPr algn="ctr"/>
                      <a:endParaRPr lang="en-US" sz="1200" dirty="0"/>
                    </a:p>
                    <a:p>
                      <a:pPr algn="ctr"/>
                      <a:r>
                        <a:rPr lang="en-US" sz="1200" dirty="0"/>
                        <a:t>$10.6m*</a:t>
                      </a:r>
                    </a:p>
                    <a:p>
                      <a:pPr algn="ctr"/>
                      <a:r>
                        <a:rPr lang="en-US" sz="1200" dirty="0"/>
                        <a:t>subsumed activities</a:t>
                      </a:r>
                    </a:p>
                    <a:p>
                      <a:pPr marL="457200" lvl="1" indent="0" algn="ctr">
                        <a:buFont typeface="Arial" panose="020B0604020202020204" pitchFamily="34" charset="0"/>
                        <a:buNone/>
                      </a:pPr>
                      <a:endParaRPr lang="en-US" sz="1200" kern="1200" dirty="0">
                        <a:solidFill>
                          <a:schemeClr val="dk1"/>
                        </a:solidFill>
                        <a:effectLst/>
                        <a:latin typeface="+mn-lt"/>
                        <a:ea typeface="+mn-ea"/>
                        <a:cs typeface="+mn-cs"/>
                      </a:endParaRPr>
                    </a:p>
                    <a:p>
                      <a:pPr lvl="0" algn="ctr"/>
                      <a:r>
                        <a:rPr lang="en-US" sz="1200" kern="1200" dirty="0">
                          <a:solidFill>
                            <a:schemeClr val="dk1"/>
                          </a:solidFill>
                          <a:effectLst/>
                          <a:latin typeface="+mn-lt"/>
                          <a:ea typeface="+mn-ea"/>
                          <a:cs typeface="+mn-cs"/>
                        </a:rPr>
                        <a:t>$1.2m CPDs</a:t>
                      </a:r>
                    </a:p>
                    <a:p>
                      <a:pPr lvl="0" algn="ctr"/>
                      <a:r>
                        <a:rPr lang="en-US" sz="1200" kern="1200" dirty="0">
                          <a:solidFill>
                            <a:schemeClr val="dk1"/>
                          </a:solidFill>
                          <a:effectLst/>
                          <a:latin typeface="+mn-lt"/>
                          <a:ea typeface="+mn-ea"/>
                          <a:cs typeface="+mn-cs"/>
                        </a:rPr>
                        <a:t>Based on budget assumption for FFA conversion with minimum floors:</a:t>
                      </a:r>
                    </a:p>
                    <a:p>
                      <a:pPr lvl="0" algn="ctr"/>
                      <a:r>
                        <a:rPr lang="en-US" sz="1200" kern="1200" dirty="0">
                          <a:solidFill>
                            <a:schemeClr val="dk1"/>
                          </a:solidFill>
                          <a:effectLst/>
                          <a:latin typeface="+mn-lt"/>
                          <a:ea typeface="+mn-ea"/>
                          <a:cs typeface="+mn-cs"/>
                        </a:rPr>
                        <a:t>Very small counties = $3,000</a:t>
                      </a:r>
                      <a:endParaRPr lang="en-US" sz="1200" dirty="0">
                        <a:effectLst/>
                      </a:endParaRPr>
                    </a:p>
                    <a:p>
                      <a:pPr lvl="0" algn="ctr"/>
                      <a:r>
                        <a:rPr lang="en-US" sz="1200" kern="1200" dirty="0">
                          <a:solidFill>
                            <a:schemeClr val="dk1"/>
                          </a:solidFill>
                          <a:effectLst/>
                          <a:latin typeface="+mn-lt"/>
                          <a:ea typeface="+mn-ea"/>
                          <a:cs typeface="+mn-cs"/>
                        </a:rPr>
                        <a:t>Small counties = $3,000</a:t>
                      </a:r>
                      <a:endParaRPr lang="en-US" sz="1200" dirty="0">
                        <a:effectLst/>
                      </a:endParaRPr>
                    </a:p>
                    <a:p>
                      <a:pPr lvl="0" algn="ctr"/>
                      <a:r>
                        <a:rPr lang="en-US" sz="1200" kern="1200" dirty="0">
                          <a:solidFill>
                            <a:schemeClr val="dk1"/>
                          </a:solidFill>
                          <a:effectLst/>
                          <a:latin typeface="+mn-lt"/>
                          <a:ea typeface="+mn-ea"/>
                          <a:cs typeface="+mn-cs"/>
                        </a:rPr>
                        <a:t>Medium counties = $10,000</a:t>
                      </a:r>
                    </a:p>
                    <a:p>
                      <a:pPr lvl="0" algn="ctr"/>
                      <a:endParaRPr lang="en-US" sz="1200" kern="1200" dirty="0">
                        <a:solidFill>
                          <a:schemeClr val="dk1"/>
                        </a:solidFill>
                        <a:effectLst/>
                        <a:latin typeface="+mn-lt"/>
                        <a:ea typeface="+mn-ea"/>
                        <a:cs typeface="+mn-cs"/>
                      </a:endParaRPr>
                    </a:p>
                    <a:p>
                      <a:pPr algn="ctr"/>
                      <a:r>
                        <a:rPr lang="en-US" sz="1200" dirty="0"/>
                        <a:t>Unspent</a:t>
                      </a:r>
                      <a:r>
                        <a:rPr lang="en-US" sz="1200" baseline="0" dirty="0"/>
                        <a:t> funds </a:t>
                      </a:r>
                    </a:p>
                    <a:p>
                      <a:pPr algn="ctr"/>
                      <a:r>
                        <a:rPr lang="en-US" sz="1200" baseline="0" dirty="0"/>
                        <a:t>from FY 2016-17**</a:t>
                      </a:r>
                      <a:endParaRPr lang="en-US" sz="1200" dirty="0"/>
                    </a:p>
                  </a:txBody>
                  <a:tcPr marL="68580" marR="68580" marT="34290" marB="34290"/>
                </a:tc>
                <a:extLst>
                  <a:ext uri="{0D108BD9-81ED-4DB2-BD59-A6C34878D82A}">
                    <a16:rowId xmlns:a16="http://schemas.microsoft.com/office/drawing/2014/main" val="10001"/>
                  </a:ext>
                </a:extLst>
              </a:tr>
              <a:tr h="800100">
                <a:tc>
                  <a:txBody>
                    <a:bodyPr/>
                    <a:lstStyle/>
                    <a:p>
                      <a:r>
                        <a:rPr lang="en-US" sz="1400" dirty="0"/>
                        <a:t>Notes</a:t>
                      </a:r>
                    </a:p>
                  </a:txBody>
                  <a:tcPr marL="68580" marR="68580" marT="34290" marB="34290"/>
                </a:tc>
                <a:tc>
                  <a:txBody>
                    <a:bodyPr/>
                    <a:lstStyle/>
                    <a:p>
                      <a:pPr algn="ctr"/>
                      <a:endParaRPr lang="en-US" sz="1400" dirty="0"/>
                    </a:p>
                  </a:txBody>
                  <a:tcPr marL="68580" marR="68580" marT="34290" marB="34290"/>
                </a:tc>
                <a:tc>
                  <a:txBody>
                    <a:bodyPr/>
                    <a:lstStyle/>
                    <a:p>
                      <a:pPr algn="ctr"/>
                      <a:endParaRPr lang="en-US" sz="1400" dirty="0"/>
                    </a:p>
                  </a:txBody>
                  <a:tcPr marL="68580" marR="68580" marT="34290" marB="34290"/>
                </a:tc>
                <a:tc>
                  <a:txBody>
                    <a:bodyPr/>
                    <a:lstStyle/>
                    <a:p>
                      <a:pPr marL="0" marR="0" lvl="0" indent="-45720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*$10.6m associated with licensing activities related to RFA were realigned for CWDs</a:t>
                      </a:r>
                    </a:p>
                    <a:p>
                      <a:pPr marL="0" marR="0" lvl="0" indent="-457200" algn="ctr" defTabSz="914400" rtl="0" eaLnBrk="1" fontAlgn="auto" latinLnBrk="0" hangingPunct="1">
                        <a:lnSpc>
                          <a:spcPct val="100000"/>
                        </a:lnSpc>
                        <a:spcBef>
                          <a:spcPts val="0"/>
                        </a:spcBef>
                        <a:spcAft>
                          <a:spcPts val="0"/>
                        </a:spcAft>
                        <a:buClrTx/>
                        <a:buSzTx/>
                        <a:buFontTx/>
                        <a:buNone/>
                        <a:tabLst/>
                        <a:defRPr/>
                      </a:pPr>
                      <a:r>
                        <a:rPr lang="en-US" sz="1200" dirty="0"/>
                        <a:t>**Authority</a:t>
                      </a:r>
                      <a:r>
                        <a:rPr lang="en-US" sz="1200" baseline="0" dirty="0"/>
                        <a:t> exists; CDSS working with CPOC to operationalize; CFL pending. </a:t>
                      </a:r>
                      <a:endParaRPr lang="en-US" sz="12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6324600" y="5486400"/>
            <a:ext cx="1219200" cy="300082"/>
          </a:xfrm>
          <a:prstGeom prst="rect">
            <a:avLst/>
          </a:prstGeom>
          <a:noFill/>
        </p:spPr>
        <p:txBody>
          <a:bodyPr wrap="square" rtlCol="0">
            <a:spAutoFit/>
          </a:bodyPr>
          <a:lstStyle/>
          <a:p>
            <a:r>
              <a:rPr lang="en-US" sz="1350" dirty="0"/>
              <a:t>CFL 17/18-47</a:t>
            </a:r>
            <a:endParaRPr lang="en-US" sz="1350" dirty="0">
              <a:solidFill>
                <a:prstClr val="black"/>
              </a:solidFill>
            </a:endParaRPr>
          </a:p>
        </p:txBody>
      </p:sp>
    </p:spTree>
    <p:extLst>
      <p:ext uri="{BB962C8B-B14F-4D97-AF65-F5344CB8AC3E}">
        <p14:creationId xmlns:p14="http://schemas.microsoft.com/office/powerpoint/2010/main" val="6621194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a:latin typeface="Arial" panose="020B0604020202020204" pitchFamily="34" charset="0"/>
                <a:cs typeface="Arial" panose="020B0604020202020204" pitchFamily="34" charset="0"/>
              </a:rPr>
              <a:t>The CPDs may use PC 130 (PROBATION IV-E/TRAINING) to claim enhanced rate RFA-related staff development activity costs.  </a:t>
            </a:r>
          </a:p>
          <a:p>
            <a:pPr marL="285750" indent="0">
              <a:buNone/>
            </a:pPr>
            <a:endParaRPr lang="en-US" sz="2200" dirty="0">
              <a:latin typeface="Arial" panose="020B0604020202020204" pitchFamily="34" charset="0"/>
              <a:cs typeface="Arial" panose="020B0604020202020204" pitchFamily="34" charset="0"/>
            </a:endParaRPr>
          </a:p>
          <a:p>
            <a:pPr marL="285750" indent="0">
              <a:buNone/>
            </a:pPr>
            <a:r>
              <a:rPr lang="en-US" sz="2200" dirty="0">
                <a:latin typeface="Arial" panose="020B0604020202020204" pitchFamily="34" charset="0"/>
                <a:cs typeface="Arial" panose="020B0604020202020204" pitchFamily="34" charset="0"/>
              </a:rPr>
              <a:t>See </a:t>
            </a:r>
            <a:r>
              <a:rPr lang="en-US" sz="2200" dirty="0">
                <a:latin typeface="Arial" panose="020B0604020202020204" pitchFamily="34" charset="0"/>
                <a:cs typeface="Arial" panose="020B0604020202020204" pitchFamily="34" charset="0"/>
                <a:hlinkClick r:id="rId2"/>
              </a:rPr>
              <a:t>CFL No.15/16-65</a:t>
            </a:r>
            <a:r>
              <a:rPr lang="en-US" sz="2200" dirty="0">
                <a:latin typeface="Arial" panose="020B0604020202020204" pitchFamily="34" charset="0"/>
                <a:cs typeface="Arial" panose="020B0604020202020204" pitchFamily="34" charset="0"/>
              </a:rPr>
              <a:t> for more information.</a:t>
            </a:r>
          </a:p>
        </p:txBody>
      </p:sp>
      <p:sp>
        <p:nvSpPr>
          <p:cNvPr id="4" name="Title 1"/>
          <p:cNvSpPr>
            <a:spLocks noGrp="1"/>
          </p:cNvSpPr>
          <p:nvPr>
            <p:ph type="title"/>
          </p:nvPr>
        </p:nvSpPr>
        <p:spPr>
          <a:xfrm>
            <a:off x="457200" y="762000"/>
            <a:ext cx="8229600" cy="856488"/>
          </a:xfrm>
        </p:spPr>
        <p:txBody>
          <a:bodyPr/>
          <a:lstStyle/>
          <a:p>
            <a:pPr algn="ctr"/>
            <a:r>
              <a:rPr lang="en-US" b="1" dirty="0"/>
              <a:t>RFA</a:t>
            </a:r>
          </a:p>
        </p:txBody>
      </p:sp>
    </p:spTree>
    <p:extLst>
      <p:ext uri="{BB962C8B-B14F-4D97-AF65-F5344CB8AC3E}">
        <p14:creationId xmlns:p14="http://schemas.microsoft.com/office/powerpoint/2010/main" val="25643864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389120"/>
          </a:xfrm>
        </p:spPr>
        <p:txBody>
          <a:bodyPr>
            <a:normAutofit fontScale="92500"/>
          </a:bodyPr>
          <a:lstStyle/>
          <a:p>
            <a:pPr marL="568325"/>
            <a:r>
              <a:rPr lang="en-US" sz="2200" dirty="0">
                <a:latin typeface="Arial" panose="020B0604020202020204" pitchFamily="34" charset="0"/>
                <a:cs typeface="Arial" panose="020B0604020202020204" pitchFamily="34" charset="0"/>
              </a:rPr>
              <a:t>Second level administrative review approval requirements for children of any age, including Non-Minor Dependents (NMD) in group homes and Short-Term Residential Therapeutic Programs (STRTP) authorized through AB 403 and AB 1997 effective January 1, 2017.   </a:t>
            </a:r>
          </a:p>
          <a:p>
            <a:pPr marL="225425" indent="0">
              <a:buNone/>
            </a:pPr>
            <a:endParaRPr lang="en-US" sz="2200" dirty="0">
              <a:latin typeface="Arial" panose="020B0604020202020204" pitchFamily="34" charset="0"/>
              <a:cs typeface="Arial" panose="020B0604020202020204" pitchFamily="34" charset="0"/>
            </a:endParaRPr>
          </a:p>
          <a:p>
            <a:pPr marL="568325"/>
            <a:r>
              <a:rPr lang="en-US" sz="2200" dirty="0">
                <a:latin typeface="Arial" panose="020B0604020202020204" pitchFamily="34" charset="0"/>
                <a:cs typeface="Arial" panose="020B0604020202020204" pitchFamily="34" charset="0"/>
              </a:rPr>
              <a:t>Extension approval must be approved by the County Welfare Department Director/Deputy Director or CPD Chief Probation Officer or his/her designee. Probation cases must be re-evaluated every 12 months.</a:t>
            </a:r>
          </a:p>
          <a:p>
            <a:pPr marL="225425" indent="0">
              <a:buNone/>
            </a:pPr>
            <a:endParaRPr lang="en-US" sz="2200" dirty="0">
              <a:latin typeface="Arial" panose="020B0604020202020204" pitchFamily="34" charset="0"/>
              <a:cs typeface="Arial" panose="020B0604020202020204" pitchFamily="34" charset="0"/>
            </a:endParaRPr>
          </a:p>
          <a:p>
            <a:pPr marL="568325"/>
            <a:r>
              <a:rPr lang="en-US" sz="2200" dirty="0">
                <a:latin typeface="Arial" panose="020B0604020202020204" pitchFamily="34" charset="0"/>
                <a:cs typeface="Arial" panose="020B0604020202020204" pitchFamily="34" charset="0"/>
              </a:rPr>
              <a:t>Costs captured in the PC 127 (Probation Case Management) will automatically shift in the County Expense Claim. </a:t>
            </a:r>
            <a:endParaRPr lang="en-US" sz="2200" dirty="0"/>
          </a:p>
        </p:txBody>
      </p:sp>
      <p:sp>
        <p:nvSpPr>
          <p:cNvPr id="4" name="Title 1"/>
          <p:cNvSpPr>
            <a:spLocks noGrp="1"/>
          </p:cNvSpPr>
          <p:nvPr>
            <p:ph type="title"/>
          </p:nvPr>
        </p:nvSpPr>
        <p:spPr>
          <a:xfrm>
            <a:off x="457200" y="838200"/>
            <a:ext cx="8229600" cy="1313688"/>
          </a:xfrm>
        </p:spPr>
        <p:txBody>
          <a:bodyPr>
            <a:normAutofit fontScale="90000"/>
          </a:bodyPr>
          <a:lstStyle/>
          <a:p>
            <a:pPr algn="ctr"/>
            <a:r>
              <a:rPr lang="en-US" b="1" dirty="0"/>
              <a:t>Second Level Administrative Reviews</a:t>
            </a:r>
          </a:p>
        </p:txBody>
      </p:sp>
    </p:spTree>
    <p:extLst>
      <p:ext uri="{BB962C8B-B14F-4D97-AF65-F5344CB8AC3E}">
        <p14:creationId xmlns:p14="http://schemas.microsoft.com/office/powerpoint/2010/main" val="21526512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Second Level Review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61461955"/>
              </p:ext>
            </p:extLst>
          </p:nvPr>
        </p:nvGraphicFramePr>
        <p:xfrm>
          <a:off x="742950" y="1524000"/>
          <a:ext cx="8115300" cy="4488180"/>
        </p:xfrm>
        <a:graphic>
          <a:graphicData uri="http://schemas.openxmlformats.org/drawingml/2006/table">
            <a:tbl>
              <a:tblPr firstRow="1" bandRow="1">
                <a:tableStyleId>{5C22544A-7EE6-4342-B048-85BDC9FD1C3A}</a:tableStyleId>
              </a:tblPr>
              <a:tblGrid>
                <a:gridCol w="1085850">
                  <a:extLst>
                    <a:ext uri="{9D8B030D-6E8A-4147-A177-3AD203B41FA5}">
                      <a16:colId xmlns:a16="http://schemas.microsoft.com/office/drawing/2014/main" val="20000"/>
                    </a:ext>
                  </a:extLst>
                </a:gridCol>
                <a:gridCol w="971550">
                  <a:extLst>
                    <a:ext uri="{9D8B030D-6E8A-4147-A177-3AD203B41FA5}">
                      <a16:colId xmlns:a16="http://schemas.microsoft.com/office/drawing/2014/main" val="20001"/>
                    </a:ext>
                  </a:extLst>
                </a:gridCol>
                <a:gridCol w="42291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80060">
                <a:tc>
                  <a:txBody>
                    <a:bodyPr/>
                    <a:lstStyle/>
                    <a:p>
                      <a:r>
                        <a:rPr lang="en-US" sz="1400" dirty="0"/>
                        <a:t>Second</a:t>
                      </a:r>
                      <a:r>
                        <a:rPr lang="en-US" sz="1400" baseline="0" dirty="0"/>
                        <a:t> Level Review</a:t>
                      </a:r>
                      <a:endParaRPr lang="en-US" sz="1400" dirty="0"/>
                    </a:p>
                  </a:txBody>
                  <a:tcPr marL="68580" marR="68580" marT="34290" marB="34290"/>
                </a:tc>
                <a:tc>
                  <a:txBody>
                    <a:bodyPr/>
                    <a:lstStyle/>
                    <a:p>
                      <a:pPr algn="ctr"/>
                      <a:r>
                        <a:rPr lang="en-US" sz="1400" dirty="0"/>
                        <a:t>FY 2015-16</a:t>
                      </a:r>
                    </a:p>
                  </a:txBody>
                  <a:tcPr marL="68580" marR="68580" marT="34290" marB="34290"/>
                </a:tc>
                <a:tc>
                  <a:txBody>
                    <a:bodyPr/>
                    <a:lstStyle/>
                    <a:p>
                      <a:pPr algn="ctr"/>
                      <a:r>
                        <a:rPr lang="en-US" sz="1400" dirty="0"/>
                        <a:t>FY</a:t>
                      </a:r>
                      <a:r>
                        <a:rPr lang="en-US" sz="1400" baseline="0" dirty="0"/>
                        <a:t> 2016-17 </a:t>
                      </a:r>
                      <a:endParaRPr lang="en-US" sz="1400" dirty="0"/>
                    </a:p>
                  </a:txBody>
                  <a:tcPr marL="68580" marR="68580" marT="34290" marB="34290"/>
                </a:tc>
                <a:tc>
                  <a:txBody>
                    <a:bodyPr/>
                    <a:lstStyle/>
                    <a:p>
                      <a:pPr algn="ctr"/>
                      <a:r>
                        <a:rPr lang="en-US" sz="1400" dirty="0"/>
                        <a:t>FY 2017-18</a:t>
                      </a:r>
                    </a:p>
                  </a:txBody>
                  <a:tcPr marL="68580" marR="68580" marT="34290" marB="34290"/>
                </a:tc>
                <a:extLst>
                  <a:ext uri="{0D108BD9-81ED-4DB2-BD59-A6C34878D82A}">
                    <a16:rowId xmlns:a16="http://schemas.microsoft.com/office/drawing/2014/main" val="10000"/>
                  </a:ext>
                </a:extLst>
              </a:tr>
              <a:tr h="1491615">
                <a:tc>
                  <a:txBody>
                    <a:bodyPr/>
                    <a:lstStyle/>
                    <a:p>
                      <a:r>
                        <a:rPr lang="en-US" sz="1400" dirty="0"/>
                        <a:t>Allocation</a:t>
                      </a:r>
                    </a:p>
                  </a:txBody>
                  <a:tcPr marL="68580" marR="68580" marT="34290" marB="34290"/>
                </a:tc>
                <a:tc>
                  <a:txBody>
                    <a:bodyPr/>
                    <a:lstStyle/>
                    <a:p>
                      <a:pPr algn="ctr"/>
                      <a:r>
                        <a:rPr lang="en-US" sz="1400" dirty="0"/>
                        <a:t>--</a:t>
                      </a:r>
                    </a:p>
                  </a:txBody>
                  <a:tcPr marL="68580" marR="68580" marT="34290" marB="34290"/>
                </a:tc>
                <a:tc>
                  <a:txBody>
                    <a:bodyPr/>
                    <a:lstStyle/>
                    <a:p>
                      <a:pPr algn="ctr"/>
                      <a:r>
                        <a:rPr lang="en-US" sz="1400" dirty="0"/>
                        <a:t>$23,000</a:t>
                      </a:r>
                    </a:p>
                    <a:p>
                      <a:pPr algn="ctr"/>
                      <a:r>
                        <a:rPr lang="en-US" sz="1400" dirty="0"/>
                        <a:t>(CWDs</a:t>
                      </a:r>
                      <a:r>
                        <a:rPr lang="en-US" sz="1400" baseline="0" dirty="0"/>
                        <a:t> and CPDs)</a:t>
                      </a:r>
                    </a:p>
                    <a:p>
                      <a:pPr algn="ctr"/>
                      <a:endParaRPr lang="en-US" sz="1400" dirty="0"/>
                    </a:p>
                    <a:p>
                      <a:pPr algn="ctr"/>
                      <a:r>
                        <a:rPr lang="en-US" sz="1400" dirty="0"/>
                        <a:t>$8,000</a:t>
                      </a:r>
                    </a:p>
                    <a:p>
                      <a:pPr algn="ctr"/>
                      <a:r>
                        <a:rPr lang="en-US" sz="1400" dirty="0"/>
                        <a:t>CPDs</a:t>
                      </a:r>
                    </a:p>
                  </a:txBody>
                  <a:tcPr marL="68580" marR="68580" marT="34290" marB="34290"/>
                </a:tc>
                <a:tc>
                  <a:txBody>
                    <a:bodyPr/>
                    <a:lstStyle/>
                    <a:p>
                      <a:pPr algn="ctr"/>
                      <a:r>
                        <a:rPr lang="en-US" sz="1400" dirty="0"/>
                        <a:t>$23,000</a:t>
                      </a:r>
                    </a:p>
                    <a:p>
                      <a:pPr algn="ctr"/>
                      <a:r>
                        <a:rPr lang="en-US" sz="1400" dirty="0"/>
                        <a:t>(CWDs</a:t>
                      </a:r>
                      <a:r>
                        <a:rPr lang="en-US" sz="1400" baseline="0" dirty="0"/>
                        <a:t> and CPDs)</a:t>
                      </a:r>
                    </a:p>
                    <a:p>
                      <a:pPr algn="ctr"/>
                      <a:endParaRPr lang="en-US" sz="800" dirty="0"/>
                    </a:p>
                    <a:p>
                      <a:pPr algn="ctr"/>
                      <a:r>
                        <a:rPr lang="en-US" sz="1400" dirty="0"/>
                        <a:t>$8,000</a:t>
                      </a:r>
                    </a:p>
                    <a:p>
                      <a:pPr algn="ctr"/>
                      <a:r>
                        <a:rPr lang="en-US" sz="1400" dirty="0"/>
                        <a:t>CPDs</a:t>
                      </a:r>
                    </a:p>
                    <a:p>
                      <a:pPr algn="ctr"/>
                      <a:endParaRPr lang="en-US" sz="500" dirty="0"/>
                    </a:p>
                    <a:p>
                      <a:pPr algn="ctr"/>
                      <a:r>
                        <a:rPr lang="en-US" sz="1400" dirty="0"/>
                        <a:t>Unspent</a:t>
                      </a:r>
                      <a:r>
                        <a:rPr lang="en-US" sz="1400" baseline="0" dirty="0"/>
                        <a:t> funds from FY 2016-17*</a:t>
                      </a:r>
                      <a:endParaRPr lang="en-US" sz="1400" dirty="0"/>
                    </a:p>
                  </a:txBody>
                  <a:tcPr marL="68580" marR="68580" marT="34290" marB="34290"/>
                </a:tc>
                <a:extLst>
                  <a:ext uri="{0D108BD9-81ED-4DB2-BD59-A6C34878D82A}">
                    <a16:rowId xmlns:a16="http://schemas.microsoft.com/office/drawing/2014/main" val="10001"/>
                  </a:ext>
                </a:extLst>
              </a:tr>
              <a:tr h="2165985">
                <a:tc>
                  <a:txBody>
                    <a:bodyPr/>
                    <a:lstStyle/>
                    <a:p>
                      <a:r>
                        <a:rPr lang="en-US" sz="1400" dirty="0"/>
                        <a:t>Notes</a:t>
                      </a:r>
                    </a:p>
                  </a:txBody>
                  <a:tcPr marL="68580" marR="68580" marT="34290" marB="34290"/>
                </a:tc>
                <a:tc>
                  <a:txBody>
                    <a:bodyPr/>
                    <a:lstStyle/>
                    <a:p>
                      <a:pPr algn="ctr"/>
                      <a:endParaRPr lang="en-US" sz="1400" dirty="0"/>
                    </a:p>
                  </a:txBody>
                  <a:tcPr marL="68580" marR="68580" marT="34290" marB="34290"/>
                </a:tc>
                <a:tc>
                  <a:txBody>
                    <a:bodyPr/>
                    <a:lstStyle/>
                    <a:p>
                      <a:pPr lvl="0" algn="ctr"/>
                      <a:r>
                        <a:rPr lang="en-US" sz="1400" kern="1200" dirty="0">
                          <a:solidFill>
                            <a:schemeClr val="dk1"/>
                          </a:solidFill>
                          <a:effectLst/>
                          <a:latin typeface="+mn-lt"/>
                          <a:ea typeface="+mn-ea"/>
                          <a:cs typeface="+mn-cs"/>
                        </a:rPr>
                        <a:t>Funds were distributed based on</a:t>
                      </a:r>
                    </a:p>
                    <a:p>
                      <a:pPr lvl="0" algn="ctr"/>
                      <a:r>
                        <a:rPr lang="en-US" sz="1400" kern="1200" dirty="0">
                          <a:solidFill>
                            <a:schemeClr val="dk1"/>
                          </a:solidFill>
                          <a:effectLst/>
                          <a:latin typeface="+mn-lt"/>
                          <a:ea typeface="+mn-ea"/>
                          <a:cs typeface="+mn-cs"/>
                        </a:rPr>
                        <a:t>FY 2015-16 group home caseload percentages, by county, from California Child Welfare Indicators Project. </a:t>
                      </a:r>
                    </a:p>
                    <a:p>
                      <a:pPr lvl="2" algn="ctr"/>
                      <a:endParaRPr lang="en-US" sz="800" kern="1200" dirty="0">
                        <a:solidFill>
                          <a:schemeClr val="dk1"/>
                        </a:solidFill>
                        <a:effectLst/>
                        <a:latin typeface="+mn-lt"/>
                        <a:ea typeface="+mn-ea"/>
                        <a:cs typeface="+mn-cs"/>
                      </a:endParaRPr>
                    </a:p>
                    <a:p>
                      <a:pPr lvl="0" algn="ctr"/>
                      <a:r>
                        <a:rPr lang="en-US" sz="1400" kern="1200" dirty="0">
                          <a:solidFill>
                            <a:schemeClr val="dk1"/>
                          </a:solidFill>
                          <a:effectLst/>
                          <a:latin typeface="+mn-lt"/>
                          <a:ea typeface="+mn-ea"/>
                          <a:cs typeface="+mn-cs"/>
                        </a:rPr>
                        <a:t>Minimum floor of $85 applied to each county. Counties with funding over $150 were adjusted to help meet the minimum floor.</a:t>
                      </a:r>
                    </a:p>
                    <a:p>
                      <a:pPr algn="ctr"/>
                      <a:endParaRPr lang="en-US" sz="800" dirty="0"/>
                    </a:p>
                    <a:p>
                      <a:pPr algn="ctr"/>
                      <a:r>
                        <a:rPr lang="en-US" sz="1400" dirty="0"/>
                        <a:t>Unspent funds rolled</a:t>
                      </a:r>
                      <a:r>
                        <a:rPr lang="en-US" sz="1400" baseline="0" dirty="0"/>
                        <a:t> over to </a:t>
                      </a:r>
                    </a:p>
                    <a:p>
                      <a:pPr algn="ctr"/>
                      <a:r>
                        <a:rPr lang="en-US" sz="1400" baseline="0" dirty="0"/>
                        <a:t>FY 2017-18</a:t>
                      </a:r>
                      <a:endParaRPr lang="en-US" sz="1400" dirty="0"/>
                    </a:p>
                    <a:p>
                      <a:pPr lvl="0" algn="ctr"/>
                      <a:endParaRPr lang="en-US" sz="1400" kern="1200" dirty="0">
                        <a:solidFill>
                          <a:schemeClr val="dk1"/>
                        </a:solidFill>
                        <a:effectLst/>
                        <a:latin typeface="+mn-lt"/>
                        <a:ea typeface="+mn-ea"/>
                        <a:cs typeface="+mn-cs"/>
                      </a:endParaRP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*Authority</a:t>
                      </a:r>
                      <a:r>
                        <a:rPr lang="en-US" sz="1400" baseline="0" dirty="0"/>
                        <a:t> exists; CDSS working with CPOC to operationalize; CFL pending. </a:t>
                      </a:r>
                      <a:endParaRPr lang="en-US" sz="14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7315200" y="5200650"/>
            <a:ext cx="1200150" cy="300082"/>
          </a:xfrm>
          <a:prstGeom prst="rect">
            <a:avLst/>
          </a:prstGeom>
          <a:noFill/>
        </p:spPr>
        <p:txBody>
          <a:bodyPr wrap="square" rtlCol="0">
            <a:spAutoFit/>
          </a:bodyPr>
          <a:lstStyle/>
          <a:p>
            <a:r>
              <a:rPr lang="en-US" sz="1350" dirty="0">
                <a:solidFill>
                  <a:prstClr val="black"/>
                </a:solidFill>
              </a:rPr>
              <a:t>CFL 16/17-51</a:t>
            </a:r>
          </a:p>
        </p:txBody>
      </p:sp>
    </p:spTree>
    <p:extLst>
      <p:ext uri="{BB962C8B-B14F-4D97-AF65-F5344CB8AC3E}">
        <p14:creationId xmlns:p14="http://schemas.microsoft.com/office/powerpoint/2010/main" val="39890922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CCR Reconciliation</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What does this mean for Probation?</a:t>
            </a:r>
          </a:p>
          <a:p>
            <a:pPr lvl="1"/>
            <a:r>
              <a:rPr lang="en-US" dirty="0">
                <a:latin typeface="Arial" panose="020B0604020202020204" pitchFamily="34" charset="0"/>
                <a:cs typeface="Arial" panose="020B0604020202020204" pitchFamily="34" charset="0"/>
              </a:rPr>
              <a:t>Framework of Funding</a:t>
            </a:r>
          </a:p>
          <a:p>
            <a:pPr lvl="1"/>
            <a:r>
              <a:rPr lang="en-US" dirty="0">
                <a:latin typeface="Arial" panose="020B0604020202020204" pitchFamily="34" charset="0"/>
                <a:cs typeface="Arial" panose="020B0604020202020204" pitchFamily="34" charset="0"/>
              </a:rPr>
              <a:t>Data Collection</a:t>
            </a:r>
          </a:p>
          <a:p>
            <a:pPr lvl="1"/>
            <a:r>
              <a:rPr lang="en-US" dirty="0">
                <a:latin typeface="Arial" panose="020B0604020202020204" pitchFamily="34" charset="0"/>
                <a:cs typeface="Arial" panose="020B0604020202020204" pitchFamily="34" charset="0"/>
              </a:rPr>
              <a:t>Tracking of Cases</a:t>
            </a:r>
          </a:p>
          <a:p>
            <a:pPr lvl="1"/>
            <a:r>
              <a:rPr lang="en-US" dirty="0">
                <a:latin typeface="Arial" panose="020B0604020202020204" pitchFamily="34" charset="0"/>
                <a:cs typeface="Arial" panose="020B0604020202020204" pitchFamily="34" charset="0"/>
              </a:rPr>
              <a:t>Determination of Probation Savings</a:t>
            </a: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73077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 of Funding and Reconciliation</a:t>
            </a:r>
          </a:p>
        </p:txBody>
      </p:sp>
      <p:sp>
        <p:nvSpPr>
          <p:cNvPr id="3" name="Content Placeholder 2"/>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With the implementation of CCR, CDSS provided an upfront investment via assistance and administrative cost:</a:t>
            </a:r>
          </a:p>
          <a:p>
            <a:pPr lvl="1"/>
            <a:r>
              <a:rPr lang="en-US" dirty="0">
                <a:latin typeface="Arial" panose="020B0604020202020204" pitchFamily="34" charset="0"/>
                <a:cs typeface="Arial" panose="020B0604020202020204" pitchFamily="34" charset="0"/>
              </a:rPr>
              <a:t>Level of Care Rate System</a:t>
            </a:r>
          </a:p>
          <a:p>
            <a:pPr lvl="1"/>
            <a:r>
              <a:rPr lang="en-US" dirty="0">
                <a:latin typeface="Arial" panose="020B0604020202020204" pitchFamily="34" charset="0"/>
                <a:cs typeface="Arial" panose="020B0604020202020204" pitchFamily="34" charset="0"/>
              </a:rPr>
              <a:t>FPRRS, CFT, RFA, 2nd Level Admin Review</a:t>
            </a:r>
          </a:p>
          <a:p>
            <a:pPr marL="342900" lvl="1" indent="0">
              <a:buNone/>
            </a:pPr>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Assistance savings will be generated through the stepdown of expensive GH placements to less expensive lower levels of care. </a:t>
            </a:r>
          </a:p>
          <a:p>
            <a:pPr marL="0" indent="0">
              <a:buNone/>
            </a:pPr>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CDSS will reconcile the assistance savings with the upfront CCR administrative investments with the goal of reducing future investments.  The Department will begin to reconcile FY 16-17 in the Fall of 2018.</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99861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 of Funding</a:t>
            </a:r>
          </a:p>
        </p:txBody>
      </p:sp>
      <p:sp>
        <p:nvSpPr>
          <p:cNvPr id="3" name="Content Placeholder 2"/>
          <p:cNvSpPr>
            <a:spLocks noGrp="1"/>
          </p:cNvSpPr>
          <p:nvPr>
            <p:ph idx="1"/>
          </p:nvPr>
        </p:nvSpPr>
        <p:spPr/>
        <p:txBody>
          <a:bodyPr>
            <a:normAutofit fontScale="55000" lnSpcReduction="20000"/>
          </a:bodyPr>
          <a:lstStyle/>
          <a:p>
            <a:r>
              <a:rPr lang="en-US" sz="4275" dirty="0">
                <a:latin typeface="Arial" panose="020B0604020202020204" pitchFamily="34" charset="0"/>
                <a:cs typeface="Arial" panose="020B0604020202020204" pitchFamily="34" charset="0"/>
              </a:rPr>
              <a:t>CDSS will look at the caseload movement post CCR. </a:t>
            </a:r>
          </a:p>
          <a:p>
            <a:pPr marL="0" indent="0">
              <a:buNone/>
            </a:pPr>
            <a:endParaRPr lang="en-US" sz="1650" dirty="0">
              <a:latin typeface="Arial" panose="020B0604020202020204" pitchFamily="34" charset="0"/>
              <a:cs typeface="Arial" panose="020B0604020202020204" pitchFamily="34" charset="0"/>
            </a:endParaRPr>
          </a:p>
          <a:p>
            <a:r>
              <a:rPr lang="en-US" sz="4275" dirty="0">
                <a:latin typeface="Arial" panose="020B0604020202020204" pitchFamily="34" charset="0"/>
                <a:cs typeface="Arial" panose="020B0604020202020204" pitchFamily="34" charset="0"/>
              </a:rPr>
              <a:t>In assistance, </a:t>
            </a:r>
            <a:r>
              <a:rPr lang="en-US" sz="4500" dirty="0">
                <a:latin typeface="Arial" panose="020B0604020202020204" pitchFamily="34" charset="0"/>
                <a:cs typeface="Arial" panose="020B0604020202020204" pitchFamily="34" charset="0"/>
              </a:rPr>
              <a:t>a pre-CCR cost per case was developed for each program (FC. AAP, Kin-GAP etc.). A by county analysis will be conducted on a post-CCR cost per case for each program.  </a:t>
            </a:r>
          </a:p>
          <a:p>
            <a:pPr marL="0" indent="0">
              <a:buNone/>
            </a:pPr>
            <a:endParaRPr lang="en-US" sz="1800" dirty="0">
              <a:latin typeface="Arial" panose="020B0604020202020204" pitchFamily="34" charset="0"/>
              <a:cs typeface="Arial" panose="020B0604020202020204" pitchFamily="34" charset="0"/>
            </a:endParaRPr>
          </a:p>
          <a:p>
            <a:r>
              <a:rPr lang="en-US" sz="4500" dirty="0">
                <a:latin typeface="Arial" panose="020B0604020202020204" pitchFamily="34" charset="0"/>
                <a:cs typeface="Arial" panose="020B0604020202020204" pitchFamily="34" charset="0"/>
              </a:rPr>
              <a:t>Any change from the pre-CCR cost per case will be the net result of the increase due to the Home-Based Family Care rate, offset by a reduction in cost from the step down of higher cost group home cases to lower levels of care.</a:t>
            </a:r>
            <a:endParaRPr lang="en-US" sz="1650" dirty="0">
              <a:latin typeface="Arial" panose="020B0604020202020204" pitchFamily="34" charset="0"/>
              <a:cs typeface="Arial" panose="020B0604020202020204" pitchFamily="34" charset="0"/>
            </a:endParaRPr>
          </a:p>
          <a:p>
            <a:pPr marL="0" indent="0">
              <a:buNone/>
            </a:pPr>
            <a:endParaRPr lang="en-US" sz="16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98750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Reconciliation Process</a:t>
            </a:r>
            <a:endParaRPr lang="en-US" dirty="0"/>
          </a:p>
        </p:txBody>
      </p:sp>
      <p:sp>
        <p:nvSpPr>
          <p:cNvPr id="3" name="Content Placeholder 2"/>
          <p:cNvSpPr>
            <a:spLocks noGrp="1"/>
          </p:cNvSpPr>
          <p:nvPr>
            <p:ph idx="1"/>
          </p:nvPr>
        </p:nvSpPr>
        <p:spPr>
          <a:xfrm>
            <a:off x="762000" y="1711492"/>
            <a:ext cx="8077200" cy="3566090"/>
          </a:xfrm>
        </p:spPr>
        <p:txBody>
          <a:bodyPr>
            <a:normAutofit/>
          </a:bodyPr>
          <a:lstStyle/>
          <a:p>
            <a:pPr marL="0" indent="0">
              <a:buNone/>
            </a:pPr>
            <a:endParaRPr lang="en-US" sz="165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CCR administrative costs will be monitored on a quarterly basis through the budgeting process and CDSS will make budget adjustment based on actual claims. </a:t>
            </a:r>
          </a:p>
          <a:p>
            <a:pPr marL="0" indent="0">
              <a:buNone/>
            </a:pPr>
            <a:endParaRPr lang="en-US" sz="825" dirty="0"/>
          </a:p>
          <a:p>
            <a:r>
              <a:rPr lang="en-US" dirty="0">
                <a:latin typeface="Arial" panose="020B0604020202020204" pitchFamily="34" charset="0"/>
                <a:cs typeface="Arial" panose="020B0604020202020204" pitchFamily="34" charset="0"/>
              </a:rPr>
              <a:t>Any savings from the GH stepdown will be used to offset future CCR administrative funding for each county.</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84042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59474"/>
            <a:ext cx="8077200" cy="1109218"/>
          </a:xfrm>
        </p:spPr>
        <p:txBody>
          <a:bodyPr>
            <a:normAutofit/>
          </a:bodyPr>
          <a:lstStyle/>
          <a:p>
            <a:r>
              <a:rPr lang="en-US" dirty="0">
                <a:latin typeface="Arial" panose="020B0604020202020204" pitchFamily="34" charset="0"/>
                <a:cs typeface="Arial" panose="020B0604020202020204" pitchFamily="34" charset="0"/>
              </a:rPr>
              <a:t>Reconciliation Process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Continued</a:t>
            </a:r>
            <a:endParaRPr lang="en-US" dirty="0"/>
          </a:p>
        </p:txBody>
      </p:sp>
      <p:sp>
        <p:nvSpPr>
          <p:cNvPr id="3" name="Content Placeholder 2"/>
          <p:cNvSpPr>
            <a:spLocks noGrp="1"/>
          </p:cNvSpPr>
          <p:nvPr>
            <p:ph idx="1"/>
          </p:nvPr>
        </p:nvSpPr>
        <p:spPr>
          <a:xfrm>
            <a:off x="762000" y="2427372"/>
            <a:ext cx="8077200" cy="2850211"/>
          </a:xfrm>
        </p:spPr>
        <p:txBody>
          <a:bodyPr/>
          <a:lstStyle/>
          <a:p>
            <a:r>
              <a:rPr lang="en-US" dirty="0">
                <a:latin typeface="Arial" panose="020B0604020202020204" pitchFamily="34" charset="0"/>
                <a:cs typeface="Arial" panose="020B0604020202020204" pitchFamily="34" charset="0"/>
              </a:rPr>
              <a:t>Program costs that remain due to lack of reinvestment funds from cases moving out of congregate care will continue to be funded.  </a:t>
            </a:r>
          </a:p>
          <a:p>
            <a:endParaRPr lang="en-US" sz="788"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Expenditures that exceed the statewide amount allocated for the services programs will be considered during the budgeting process.</a:t>
            </a:r>
          </a:p>
        </p:txBody>
      </p:sp>
    </p:spTree>
    <p:extLst>
      <p:ext uri="{BB962C8B-B14F-4D97-AF65-F5344CB8AC3E}">
        <p14:creationId xmlns:p14="http://schemas.microsoft.com/office/powerpoint/2010/main" val="42255996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381000"/>
            <a:ext cx="4343400" cy="1438275"/>
          </a:xfrm>
        </p:spPr>
        <p:txBody>
          <a:bodyPr/>
          <a:lstStyle/>
          <a:p>
            <a:r>
              <a:rPr lang="en-US" dirty="0"/>
              <a:t>Objectives</a:t>
            </a:r>
          </a:p>
        </p:txBody>
      </p:sp>
      <p:sp>
        <p:nvSpPr>
          <p:cNvPr id="4" name="TextBox 3"/>
          <p:cNvSpPr txBox="1"/>
          <p:nvPr/>
        </p:nvSpPr>
        <p:spPr>
          <a:xfrm>
            <a:off x="1524000" y="2590800"/>
            <a:ext cx="7086600" cy="4524315"/>
          </a:xfrm>
          <a:prstGeom prst="rect">
            <a:avLst/>
          </a:prstGeom>
          <a:noFill/>
        </p:spPr>
        <p:txBody>
          <a:bodyPr wrap="square" rtlCol="0">
            <a:spAutoFit/>
          </a:bodyPr>
          <a:lstStyle/>
          <a:p>
            <a:endParaRPr lang="en-US" sz="3600" dirty="0"/>
          </a:p>
          <a:p>
            <a:pPr marL="285750" indent="-285750">
              <a:buFont typeface="Arial" panose="020B0604020202020204" pitchFamily="34" charset="0"/>
              <a:buChar char="•"/>
            </a:pPr>
            <a:r>
              <a:rPr lang="en-US" sz="3600" dirty="0"/>
              <a:t>Probation Title IV-E claiming</a:t>
            </a:r>
          </a:p>
          <a:p>
            <a:pPr marL="285750" indent="-285750">
              <a:buFont typeface="Arial" panose="020B0604020202020204" pitchFamily="34" charset="0"/>
              <a:buChar char="•"/>
            </a:pPr>
            <a:r>
              <a:rPr lang="en-US" sz="3600" dirty="0"/>
              <a:t>Funding</a:t>
            </a:r>
          </a:p>
          <a:p>
            <a:pPr marL="285750" indent="-285750">
              <a:buFont typeface="Arial" panose="020B0604020202020204" pitchFamily="34" charset="0"/>
              <a:buChar char="•"/>
            </a:pPr>
            <a:r>
              <a:rPr lang="en-US" sz="3600" dirty="0"/>
              <a:t>Continuum of Care Reform (CCR) Claiming and Reconciliation</a:t>
            </a:r>
          </a:p>
          <a:p>
            <a:pPr marL="285750" indent="-285750">
              <a:buFont typeface="Arial" panose="020B0604020202020204" pitchFamily="34" charset="0"/>
              <a:buChar char="•"/>
            </a:pPr>
            <a:endParaRPr lang="en-US" sz="3600" dirty="0"/>
          </a:p>
          <a:p>
            <a:endParaRPr lang="en-US" sz="3600" dirty="0"/>
          </a:p>
          <a:p>
            <a:r>
              <a:rPr lang="en-US" sz="3600" dirty="0"/>
              <a:t> </a:t>
            </a:r>
          </a:p>
        </p:txBody>
      </p:sp>
    </p:spTree>
    <p:extLst>
      <p:ext uri="{BB962C8B-B14F-4D97-AF65-F5344CB8AC3E}">
        <p14:creationId xmlns:p14="http://schemas.microsoft.com/office/powerpoint/2010/main" val="15954785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CDSS Website</a:t>
            </a:r>
          </a:p>
        </p:txBody>
      </p:sp>
      <p:sp>
        <p:nvSpPr>
          <p:cNvPr id="3" name="Content Placeholder 2"/>
          <p:cNvSpPr>
            <a:spLocks noGrp="1"/>
          </p:cNvSpPr>
          <p:nvPr>
            <p:ph idx="1"/>
          </p:nvPr>
        </p:nvSpPr>
        <p:spPr/>
        <p:txBody>
          <a:bodyPr/>
          <a:lstStyle/>
          <a:p>
            <a:r>
              <a:rPr lang="en-US" dirty="0">
                <a:solidFill>
                  <a:srgbClr val="0000FF"/>
                </a:solidFill>
                <a:hlinkClick r:id="rId2"/>
              </a:rPr>
              <a:t>www.cdss.ca.gov/inforesources</a:t>
            </a:r>
            <a:endParaRPr lang="en-US" dirty="0">
              <a:solidFill>
                <a:srgbClr val="0000FF"/>
              </a:solidFill>
            </a:endParaRPr>
          </a:p>
        </p:txBody>
      </p:sp>
      <p:pic>
        <p:nvPicPr>
          <p:cNvPr id="4" name="Picture 3"/>
          <p:cNvPicPr>
            <a:picLocks noChangeAspect="1"/>
          </p:cNvPicPr>
          <p:nvPr/>
        </p:nvPicPr>
        <p:blipFill>
          <a:blip r:embed="rId3"/>
          <a:stretch>
            <a:fillRect/>
          </a:stretch>
        </p:blipFill>
        <p:spPr>
          <a:xfrm>
            <a:off x="793173" y="2438400"/>
            <a:ext cx="7924800" cy="3859551"/>
          </a:xfrm>
          <a:prstGeom prst="rect">
            <a:avLst/>
          </a:prstGeom>
        </p:spPr>
      </p:pic>
    </p:spTree>
    <p:extLst>
      <p:ext uri="{BB962C8B-B14F-4D97-AF65-F5344CB8AC3E}">
        <p14:creationId xmlns:p14="http://schemas.microsoft.com/office/powerpoint/2010/main" val="383241720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 or Concerns?</a:t>
            </a:r>
          </a:p>
        </p:txBody>
      </p:sp>
      <p:sp>
        <p:nvSpPr>
          <p:cNvPr id="4" name="Content Placeholder 3"/>
          <p:cNvSpPr>
            <a:spLocks noGrp="1"/>
          </p:cNvSpPr>
          <p:nvPr>
            <p:ph idx="1"/>
          </p:nvPr>
        </p:nvSpPr>
        <p:spPr/>
        <p:txBody>
          <a:bodyPr/>
          <a:lstStyle/>
          <a:p>
            <a:r>
              <a:rPr lang="en-US" dirty="0"/>
              <a:t>Fiscal/Claiming:  </a:t>
            </a:r>
            <a:r>
              <a:rPr lang="en-US" dirty="0">
                <a:hlinkClick r:id="rId2"/>
              </a:rPr>
              <a:t>Fiscal.Systems@dss.ca.gov</a:t>
            </a:r>
            <a:endParaRPr lang="en-US" dirty="0"/>
          </a:p>
          <a:p>
            <a:r>
              <a:rPr lang="en-US" dirty="0"/>
              <a:t>RFA Program:  </a:t>
            </a:r>
            <a:r>
              <a:rPr lang="en-US" u="sng" dirty="0">
                <a:hlinkClick r:id="rId3"/>
              </a:rPr>
              <a:t>RFA@dss.ca.gov</a:t>
            </a:r>
            <a:endParaRPr lang="en-US" dirty="0"/>
          </a:p>
          <a:p>
            <a:r>
              <a:rPr lang="en-US" dirty="0"/>
              <a:t>CFT Program:  </a:t>
            </a:r>
            <a:r>
              <a:rPr lang="en-US" u="sng" dirty="0">
                <a:hlinkClick r:id="rId4"/>
              </a:rPr>
              <a:t>CWSCoordination@dss.ca.gov</a:t>
            </a:r>
            <a:endParaRPr lang="en-US" dirty="0"/>
          </a:p>
          <a:p>
            <a:r>
              <a:rPr lang="en-US" dirty="0"/>
              <a:t>General CCR:  </a:t>
            </a:r>
            <a:r>
              <a:rPr lang="en-US" u="sng" dirty="0">
                <a:hlinkClick r:id="rId5"/>
              </a:rPr>
              <a:t>CCR@dss.ca.gov</a:t>
            </a:r>
            <a:r>
              <a:rPr lang="en-US" dirty="0"/>
              <a:t> </a:t>
            </a:r>
          </a:p>
          <a:p>
            <a:endParaRPr lang="en-US" dirty="0"/>
          </a:p>
        </p:txBody>
      </p:sp>
    </p:spTree>
    <p:extLst>
      <p:ext uri="{BB962C8B-B14F-4D97-AF65-F5344CB8AC3E}">
        <p14:creationId xmlns:p14="http://schemas.microsoft.com/office/powerpoint/2010/main" val="139252325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1352" y="4114800"/>
            <a:ext cx="7851648" cy="1447800"/>
          </a:xfrm>
        </p:spPr>
        <p:txBody>
          <a:bodyPr>
            <a:noAutofit/>
          </a:bodyPr>
          <a:lstStyle/>
          <a:p>
            <a:pPr algn="ctr"/>
            <a:r>
              <a:rPr lang="en-US" sz="8000" dirty="0">
                <a:solidFill>
                  <a:schemeClr val="bg1"/>
                </a:solidFill>
              </a:rPr>
              <a:t>Continuum of Care Reform Claiming and Funding</a:t>
            </a:r>
          </a:p>
        </p:txBody>
      </p:sp>
      <p:sp>
        <p:nvSpPr>
          <p:cNvPr id="3" name="Subtitle 2"/>
          <p:cNvSpPr>
            <a:spLocks noGrp="1"/>
          </p:cNvSpPr>
          <p:nvPr>
            <p:ph type="subTitle" idx="1"/>
          </p:nvPr>
        </p:nvSpPr>
        <p:spPr>
          <a:xfrm>
            <a:off x="685800" y="3810000"/>
            <a:ext cx="8077200" cy="1752600"/>
          </a:xfrm>
        </p:spPr>
        <p:txBody>
          <a:bodyPr>
            <a:normAutofit/>
          </a:bodyPr>
          <a:lstStyle/>
          <a:p>
            <a:r>
              <a:rPr lang="en-US" dirty="0">
                <a:solidFill>
                  <a:schemeClr val="tx1"/>
                </a:solidFill>
              </a:rPr>
              <a:t>C</a:t>
            </a:r>
          </a:p>
        </p:txBody>
      </p:sp>
    </p:spTree>
    <p:extLst>
      <p:ext uri="{BB962C8B-B14F-4D97-AF65-F5344CB8AC3E}">
        <p14:creationId xmlns:p14="http://schemas.microsoft.com/office/powerpoint/2010/main" val="3451230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algn="ctr"/>
            <a:br>
              <a:rPr lang="en-US" b="1" strike="sngStrike" dirty="0">
                <a:solidFill>
                  <a:srgbClr val="0070C0"/>
                </a:solidFill>
              </a:rPr>
            </a:br>
            <a:r>
              <a:rPr lang="en-US" b="1" dirty="0"/>
              <a:t>CCR Goals</a:t>
            </a:r>
            <a:endParaRPr lang="en-US" b="1" strike="sngStrike" dirty="0">
              <a:solidFill>
                <a:srgbClr val="0070C0"/>
              </a:solidFill>
            </a:endParaRPr>
          </a:p>
        </p:txBody>
      </p:sp>
      <p:sp>
        <p:nvSpPr>
          <p:cNvPr id="3" name="Content Placeholder 2"/>
          <p:cNvSpPr>
            <a:spLocks noGrp="1"/>
          </p:cNvSpPr>
          <p:nvPr>
            <p:ph idx="1"/>
          </p:nvPr>
        </p:nvSpPr>
        <p:spPr>
          <a:xfrm>
            <a:off x="457200" y="2057400"/>
            <a:ext cx="8229600" cy="3779520"/>
          </a:xfrm>
        </p:spPr>
        <p:txBody>
          <a:bodyPr>
            <a:normAutofit fontScale="92500"/>
          </a:bodyPr>
          <a:lstStyle/>
          <a:p>
            <a:pPr>
              <a:spcBef>
                <a:spcPts val="0"/>
              </a:spcBef>
            </a:pPr>
            <a:r>
              <a:rPr lang="en-US" dirty="0">
                <a:latin typeface="Arial" panose="020B0604020202020204" pitchFamily="34" charset="0"/>
                <a:cs typeface="Arial" panose="020B0604020202020204" pitchFamily="34" charset="0"/>
              </a:rPr>
              <a:t>Reducing the usage of congregate care placement settings by moving to Home-Based settings.</a:t>
            </a:r>
          </a:p>
          <a:p>
            <a:pPr>
              <a:spcBef>
                <a:spcPts val="0"/>
              </a:spcBef>
            </a:pPr>
            <a:r>
              <a:rPr lang="en-US" dirty="0">
                <a:latin typeface="Arial" panose="020B0604020202020204" pitchFamily="34" charset="0"/>
                <a:cs typeface="Arial" panose="020B0604020202020204" pitchFamily="34" charset="0"/>
              </a:rPr>
              <a:t>Increasing the use of home-based family care</a:t>
            </a:r>
          </a:p>
          <a:p>
            <a:pPr>
              <a:spcBef>
                <a:spcPts val="0"/>
              </a:spcBef>
            </a:pPr>
            <a:r>
              <a:rPr lang="en-US" dirty="0">
                <a:latin typeface="Arial" panose="020B0604020202020204" pitchFamily="34" charset="0"/>
                <a:cs typeface="Arial" panose="020B0604020202020204" pitchFamily="34" charset="0"/>
              </a:rPr>
              <a:t>Restructured the previous age-based rate system to a Level of Care rate system based on an assessment of the child’s need. </a:t>
            </a:r>
          </a:p>
          <a:p>
            <a:endParaRPr lang="en-US" dirty="0"/>
          </a:p>
          <a:p>
            <a:endParaRPr lang="en-US" dirty="0"/>
          </a:p>
          <a:p>
            <a:endParaRPr lang="en-US" dirty="0"/>
          </a:p>
        </p:txBody>
      </p:sp>
    </p:spTree>
    <p:extLst>
      <p:ext uri="{BB962C8B-B14F-4D97-AF65-F5344CB8AC3E}">
        <p14:creationId xmlns:p14="http://schemas.microsoft.com/office/powerpoint/2010/main" val="9024549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80288"/>
          </a:xfrm>
        </p:spPr>
        <p:txBody>
          <a:bodyPr>
            <a:normAutofit fontScale="90000"/>
          </a:bodyPr>
          <a:lstStyle/>
          <a:p>
            <a:pPr algn="ctr"/>
            <a:r>
              <a:rPr lang="en-US" b="1" dirty="0"/>
              <a:t>Administrative Components of CCR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5509616"/>
              </p:ext>
            </p:extLst>
          </p:nvPr>
        </p:nvGraphicFramePr>
        <p:xfrm>
          <a:off x="990600" y="1364488"/>
          <a:ext cx="7391401" cy="5451269"/>
        </p:xfrm>
        <a:graphic>
          <a:graphicData uri="http://schemas.openxmlformats.org/drawingml/2006/table">
            <a:tbl>
              <a:tblPr firstRow="1" bandRow="1">
                <a:tableStyleId>{073A0DAA-6AF3-43AB-8588-CEC1D06C72B9}</a:tableStyleId>
              </a:tblPr>
              <a:tblGrid>
                <a:gridCol w="3352801">
                  <a:extLst>
                    <a:ext uri="{9D8B030D-6E8A-4147-A177-3AD203B41FA5}">
                      <a16:colId xmlns:a16="http://schemas.microsoft.com/office/drawing/2014/main" val="20000"/>
                    </a:ext>
                  </a:extLst>
                </a:gridCol>
                <a:gridCol w="1786514">
                  <a:extLst>
                    <a:ext uri="{9D8B030D-6E8A-4147-A177-3AD203B41FA5}">
                      <a16:colId xmlns:a16="http://schemas.microsoft.com/office/drawing/2014/main" val="20001"/>
                    </a:ext>
                  </a:extLst>
                </a:gridCol>
                <a:gridCol w="2252086">
                  <a:extLst>
                    <a:ext uri="{9D8B030D-6E8A-4147-A177-3AD203B41FA5}">
                      <a16:colId xmlns:a16="http://schemas.microsoft.com/office/drawing/2014/main" val="20002"/>
                    </a:ext>
                  </a:extLst>
                </a:gridCol>
              </a:tblGrid>
              <a:tr h="553062">
                <a:tc>
                  <a:txBody>
                    <a:bodyPr/>
                    <a:lstStyle/>
                    <a:p>
                      <a:pPr algn="l"/>
                      <a:r>
                        <a:rPr lang="en-US" sz="1600" dirty="0">
                          <a:solidFill>
                            <a:schemeClr val="tx1"/>
                          </a:solidFill>
                          <a:latin typeface="Arial" panose="020B0604020202020204" pitchFamily="34" charset="0"/>
                          <a:cs typeface="Arial" panose="020B0604020202020204" pitchFamily="34" charset="0"/>
                        </a:rPr>
                        <a:t>Subject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rPr>
                        <a:t>All County</a:t>
                      </a:r>
                      <a:r>
                        <a:rPr lang="en-US" sz="1600" baseline="0" dirty="0">
                          <a:solidFill>
                            <a:schemeClr val="tx1"/>
                          </a:solidFill>
                          <a:latin typeface="Arial" panose="020B0604020202020204" pitchFamily="34" charset="0"/>
                          <a:cs typeface="Arial" panose="020B0604020202020204" pitchFamily="34" charset="0"/>
                        </a:rPr>
                        <a:t> Letter (ACL)</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rPr>
                        <a:t>County Fiscal</a:t>
                      </a:r>
                      <a:r>
                        <a:rPr lang="en-US" sz="1600" baseline="0" dirty="0">
                          <a:solidFill>
                            <a:schemeClr val="tx1"/>
                          </a:solidFill>
                          <a:latin typeface="Arial" panose="020B0604020202020204" pitchFamily="34" charset="0"/>
                          <a:cs typeface="Arial" panose="020B0604020202020204" pitchFamily="34" charset="0"/>
                        </a:rPr>
                        <a:t> Letter (CFL)</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757349">
                <a:tc>
                  <a:txBody>
                    <a:bodyPr/>
                    <a:lstStyle/>
                    <a:p>
                      <a:pPr algn="l"/>
                      <a:r>
                        <a:rPr lang="en-US" sz="1600" b="1" dirty="0">
                          <a:solidFill>
                            <a:schemeClr val="tx1"/>
                          </a:solidFill>
                          <a:latin typeface="Arial" panose="020B0604020202020204" pitchFamily="34" charset="0"/>
                          <a:cs typeface="Arial" panose="020B0604020202020204" pitchFamily="34" charset="0"/>
                        </a:rPr>
                        <a:t>Foster Parent Recruitment, Retention and Support (FPRRS)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2"/>
                        </a:rPr>
                        <a:t>ACL No. 15-76</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3"/>
                        </a:rPr>
                        <a:t>ACL No. 15-88</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4"/>
                        </a:rPr>
                        <a:t>CFL No. 15/16- 48</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785930">
                <a:tc>
                  <a:txBody>
                    <a:bodyPr/>
                    <a:lstStyle/>
                    <a:p>
                      <a:pPr algn="l"/>
                      <a:r>
                        <a:rPr lang="en-US" sz="1600" b="1" dirty="0">
                          <a:solidFill>
                            <a:schemeClr val="tx1"/>
                          </a:solidFill>
                          <a:latin typeface="Arial" panose="020B0604020202020204" pitchFamily="34" charset="0"/>
                          <a:cs typeface="Arial" panose="020B0604020202020204" pitchFamily="34" charset="0"/>
                        </a:rPr>
                        <a:t>Child and Family Team (CFT)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5"/>
                        </a:rPr>
                        <a:t>ACL No. 16-84</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6"/>
                        </a:rPr>
                        <a:t>CFL No. 16/17-22</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7"/>
                        </a:rPr>
                        <a:t>CFL No. 17/18-09</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8"/>
                        </a:rPr>
                        <a:t>CFL</a:t>
                      </a:r>
                      <a:r>
                        <a:rPr lang="en-US" sz="1600" baseline="0" dirty="0">
                          <a:solidFill>
                            <a:schemeClr val="tx1"/>
                          </a:solidFill>
                          <a:latin typeface="Arial" panose="020B0604020202020204" pitchFamily="34" charset="0"/>
                          <a:cs typeface="Arial" panose="020B0604020202020204" pitchFamily="34" charset="0"/>
                          <a:hlinkClick r:id="rId8"/>
                        </a:rPr>
                        <a:t> No. 17/18-09E</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785930">
                <a:tc>
                  <a:txBody>
                    <a:bodyPr/>
                    <a:lstStyle/>
                    <a:p>
                      <a:pPr algn="l"/>
                      <a:r>
                        <a:rPr lang="en-US" sz="1600" b="1" dirty="0">
                          <a:solidFill>
                            <a:schemeClr val="tx1"/>
                          </a:solidFill>
                          <a:latin typeface="Arial" panose="020B0604020202020204" pitchFamily="34" charset="0"/>
                          <a:cs typeface="Arial" panose="020B0604020202020204" pitchFamily="34" charset="0"/>
                        </a:rPr>
                        <a:t>Resource Family Approval (RFA)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9"/>
                        </a:rPr>
                        <a:t>ACL No. 16-10</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0"/>
                        </a:rPr>
                        <a:t>ACL No. 16-58</a:t>
                      </a:r>
                      <a:endParaRPr lang="en-US" sz="1600" dirty="0">
                        <a:solidFill>
                          <a:schemeClr val="tx1"/>
                        </a:solidFill>
                        <a:latin typeface="Arial" panose="020B0604020202020204" pitchFamily="34" charset="0"/>
                        <a:cs typeface="Arial" panose="020B0604020202020204" pitchFamily="34" charset="0"/>
                      </a:endParaRPr>
                    </a:p>
                    <a:p>
                      <a:pPr algn="l"/>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1"/>
                        </a:rPr>
                        <a:t>CFL No. 15/16-65</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553062">
                <a:tc>
                  <a:txBody>
                    <a:bodyPr/>
                    <a:lstStyle/>
                    <a:p>
                      <a:pPr algn="l"/>
                      <a:r>
                        <a:rPr lang="en-US" sz="1600" b="1" dirty="0">
                          <a:solidFill>
                            <a:schemeClr val="tx1"/>
                          </a:solidFill>
                          <a:latin typeface="Arial" panose="020B0604020202020204" pitchFamily="34" charset="0"/>
                          <a:cs typeface="Arial" panose="020B0604020202020204" pitchFamily="34" charset="0"/>
                        </a:rPr>
                        <a:t>Second Level Administrative Reviews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2"/>
                        </a:rPr>
                        <a:t>ACL No. 17-122</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3"/>
                        </a:rPr>
                        <a:t>CFL</a:t>
                      </a:r>
                      <a:r>
                        <a:rPr lang="en-US" sz="1600" baseline="0" dirty="0">
                          <a:solidFill>
                            <a:schemeClr val="tx1"/>
                          </a:solidFill>
                          <a:latin typeface="Arial" panose="020B0604020202020204" pitchFamily="34" charset="0"/>
                          <a:cs typeface="Arial" panose="020B0604020202020204" pitchFamily="34" charset="0"/>
                          <a:hlinkClick r:id="rId13"/>
                        </a:rPr>
                        <a:t> No. 16/17-71</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785930">
                <a:tc>
                  <a:txBody>
                    <a:bodyPr/>
                    <a:lstStyle/>
                    <a:p>
                      <a:pPr marL="0" indent="0" algn="l">
                        <a:buFont typeface="Arial" charset="0"/>
                        <a:buNone/>
                      </a:pPr>
                      <a:r>
                        <a:rPr lang="en-US" sz="1600" b="1" dirty="0">
                          <a:solidFill>
                            <a:schemeClr val="tx1"/>
                          </a:solidFill>
                          <a:latin typeface="Arial" panose="020B0604020202020204" pitchFamily="34" charset="0"/>
                          <a:cs typeface="Arial" panose="020B0604020202020204" pitchFamily="34" charset="0"/>
                        </a:rPr>
                        <a:t>CCR Home Based Family Care Rate Structure </a:t>
                      </a:r>
                      <a:br>
                        <a:rPr lang="en-US" sz="1600" b="1"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(Phase</a:t>
                      </a:r>
                      <a:r>
                        <a:rPr lang="en-US" sz="1600" b="1" baseline="0" dirty="0">
                          <a:solidFill>
                            <a:schemeClr val="tx1"/>
                          </a:solidFill>
                          <a:latin typeface="Arial" panose="020B0604020202020204" pitchFamily="34" charset="0"/>
                          <a:cs typeface="Arial" panose="020B0604020202020204" pitchFamily="34" charset="0"/>
                        </a:rPr>
                        <a:t> I)</a:t>
                      </a:r>
                      <a:endParaRPr lang="en-US" sz="1600" b="1"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4"/>
                        </a:rPr>
                        <a:t>ACL</a:t>
                      </a:r>
                      <a:r>
                        <a:rPr lang="en-US" sz="1600" baseline="0" dirty="0">
                          <a:solidFill>
                            <a:schemeClr val="tx1"/>
                          </a:solidFill>
                          <a:latin typeface="Arial" panose="020B0604020202020204" pitchFamily="34" charset="0"/>
                          <a:cs typeface="Arial" panose="020B0604020202020204" pitchFamily="34" charset="0"/>
                          <a:hlinkClick r:id="rId14"/>
                        </a:rPr>
                        <a:t> No. 16-79</a:t>
                      </a:r>
                      <a:r>
                        <a:rPr lang="en-US" sz="1600" baseline="0" dirty="0">
                          <a:solidFill>
                            <a:schemeClr val="tx1"/>
                          </a:solidFill>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5"/>
                        </a:rPr>
                        <a:t>CFL No. 16/17-41</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6"/>
                        </a:rPr>
                        <a:t>CFL No. 16/17-41E</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7"/>
                        </a:rPr>
                        <a:t>CFL No.16/17-41EII</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779390">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sz="1600" b="1" dirty="0">
                          <a:solidFill>
                            <a:schemeClr val="tx1"/>
                          </a:solidFill>
                          <a:latin typeface="Arial" panose="020B0604020202020204" pitchFamily="34" charset="0"/>
                          <a:cs typeface="Arial" panose="020B0604020202020204" pitchFamily="34" charset="0"/>
                        </a:rPr>
                        <a:t>CCR Home Based Family Care Rate Structure </a:t>
                      </a:r>
                      <a:br>
                        <a:rPr lang="en-US" sz="1600" b="1"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(Phase</a:t>
                      </a:r>
                      <a:r>
                        <a:rPr lang="en-US" sz="1600" b="1" baseline="0" dirty="0">
                          <a:solidFill>
                            <a:schemeClr val="tx1"/>
                          </a:solidFill>
                          <a:latin typeface="Arial" panose="020B0604020202020204" pitchFamily="34" charset="0"/>
                          <a:cs typeface="Arial" panose="020B0604020202020204" pitchFamily="34" charset="0"/>
                        </a:rPr>
                        <a:t> II)</a:t>
                      </a:r>
                      <a:endParaRPr lang="en-US" sz="1600" b="1" dirty="0">
                        <a:solidFill>
                          <a:schemeClr val="tx1"/>
                        </a:solidFill>
                        <a:latin typeface="Arial" panose="020B0604020202020204" pitchFamily="34" charset="0"/>
                        <a:cs typeface="Arial" panose="020B0604020202020204" pitchFamily="34" charset="0"/>
                      </a:endParaRPr>
                    </a:p>
                    <a:p>
                      <a:pPr marL="0" indent="0" algn="l">
                        <a:buFont typeface="Arial" charset="0"/>
                        <a:buNone/>
                      </a:pPr>
                      <a:endParaRPr lang="en-US" sz="1600" b="1"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hlinkClick r:id="rId18"/>
                        </a:rPr>
                        <a:t>ACL No. 17-11</a:t>
                      </a:r>
                      <a:endParaRPr lang="en-US" sz="1600" dirty="0">
                        <a:solidFill>
                          <a:schemeClr val="tx1"/>
                        </a:solidFill>
                        <a:latin typeface="Arial" panose="020B0604020202020204" pitchFamily="34" charset="0"/>
                        <a:cs typeface="Arial" panose="020B0604020202020204" pitchFamily="34" charset="0"/>
                      </a:endParaRPr>
                    </a:p>
                    <a:p>
                      <a:pPr algn="l"/>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9"/>
                        </a:rPr>
                        <a:t>CFL No. 17/18-32</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20"/>
                        </a:rPr>
                        <a:t>CFL No. 17/18-32E</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85421482"/>
                  </a:ext>
                </a:extLst>
              </a:tr>
            </a:tbl>
          </a:graphicData>
        </a:graphic>
      </p:graphicFrame>
    </p:spTree>
    <p:extLst>
      <p:ext uri="{BB962C8B-B14F-4D97-AF65-F5344CB8AC3E}">
        <p14:creationId xmlns:p14="http://schemas.microsoft.com/office/powerpoint/2010/main" val="34843894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normAutofit fontScale="90000"/>
          </a:bodyPr>
          <a:lstStyle/>
          <a:p>
            <a:pPr algn="ctr"/>
            <a:r>
              <a:rPr lang="en-US" b="1" dirty="0"/>
              <a:t>Foster Parent Recruitment, Retention and Support (FPRRS)</a:t>
            </a:r>
          </a:p>
        </p:txBody>
      </p:sp>
      <p:sp>
        <p:nvSpPr>
          <p:cNvPr id="3" name="Content Placeholder 2"/>
          <p:cNvSpPr>
            <a:spLocks noGrp="1"/>
          </p:cNvSpPr>
          <p:nvPr>
            <p:ph idx="1"/>
          </p:nvPr>
        </p:nvSpPr>
        <p:spPr>
          <a:xfrm>
            <a:off x="457200" y="2362200"/>
            <a:ext cx="8229600" cy="4389120"/>
          </a:xfrm>
        </p:spPr>
        <p:txBody>
          <a:bodyPr>
            <a:normAutofit fontScale="70000" lnSpcReduction="20000"/>
          </a:bodyPr>
          <a:lstStyle/>
          <a:p>
            <a:pPr marL="0" indent="0">
              <a:lnSpc>
                <a:spcPct val="110000"/>
              </a:lnSpc>
              <a:spcBef>
                <a:spcPts val="0"/>
              </a:spcBef>
              <a:buNone/>
            </a:pPr>
            <a:r>
              <a:rPr lang="en-US" dirty="0">
                <a:latin typeface="Arial" pitchFamily="34" charset="0"/>
                <a:cs typeface="Arial" pitchFamily="34" charset="0"/>
              </a:rPr>
              <a:t>Funding available for County Probation Departments (CPD) to invest in activities to recruit and retain the number of foster parents, relative caregivers and resource families available for placement of court dependent minors or non-minor dependents (NMDs).  </a:t>
            </a:r>
          </a:p>
          <a:p>
            <a:pPr marL="0" indent="0">
              <a:lnSpc>
                <a:spcPct val="110000"/>
              </a:lnSpc>
              <a:spcBef>
                <a:spcPts val="0"/>
              </a:spcBef>
              <a:buNone/>
            </a:pPr>
            <a:endParaRPr lang="en-US" b="1" dirty="0">
              <a:latin typeface="Arial" pitchFamily="34" charset="0"/>
              <a:cs typeface="Arial" pitchFamily="34" charset="0"/>
            </a:endParaRPr>
          </a:p>
          <a:p>
            <a:pPr marL="0" indent="0">
              <a:lnSpc>
                <a:spcPct val="110000"/>
              </a:lnSpc>
              <a:spcBef>
                <a:spcPts val="0"/>
              </a:spcBef>
              <a:buNone/>
            </a:pPr>
            <a:r>
              <a:rPr lang="en-US" b="1" dirty="0">
                <a:latin typeface="Arial" pitchFamily="34" charset="0"/>
                <a:cs typeface="Arial" pitchFamily="34" charset="0"/>
              </a:rPr>
              <a:t>Program Codes:</a:t>
            </a:r>
          </a:p>
          <a:p>
            <a:pPr>
              <a:lnSpc>
                <a:spcPct val="110000"/>
              </a:lnSpc>
              <a:spcBef>
                <a:spcPts val="0"/>
              </a:spcBef>
            </a:pPr>
            <a:endParaRPr lang="en-US" dirty="0">
              <a:latin typeface="Arial" pitchFamily="34" charset="0"/>
              <a:cs typeface="Arial" pitchFamily="34" charset="0"/>
            </a:endParaRPr>
          </a:p>
          <a:p>
            <a:pPr>
              <a:lnSpc>
                <a:spcPct val="110000"/>
              </a:lnSpc>
              <a:spcBef>
                <a:spcPts val="0"/>
              </a:spcBef>
            </a:pPr>
            <a:r>
              <a:rPr lang="en-US" dirty="0">
                <a:latin typeface="Arial" pitchFamily="34" charset="0"/>
                <a:cs typeface="Arial" pitchFamily="34" charset="0"/>
              </a:rPr>
              <a:t>PC 939 – Probation FPRRS Federal</a:t>
            </a:r>
          </a:p>
          <a:p>
            <a:pPr>
              <a:lnSpc>
                <a:spcPct val="110000"/>
              </a:lnSpc>
              <a:spcBef>
                <a:spcPts val="0"/>
              </a:spcBef>
            </a:pPr>
            <a:r>
              <a:rPr lang="en-US" dirty="0">
                <a:latin typeface="Arial" pitchFamily="34" charset="0"/>
                <a:cs typeface="Arial" pitchFamily="34" charset="0"/>
              </a:rPr>
              <a:t>PC 940 – Probation FPRRS Training Federal</a:t>
            </a:r>
          </a:p>
          <a:p>
            <a:pPr>
              <a:lnSpc>
                <a:spcPct val="110000"/>
              </a:lnSpc>
              <a:spcBef>
                <a:spcPts val="0"/>
              </a:spcBef>
            </a:pPr>
            <a:r>
              <a:rPr lang="en-US" dirty="0">
                <a:latin typeface="Arial" pitchFamily="34" charset="0"/>
                <a:cs typeface="Arial" pitchFamily="34" charset="0"/>
              </a:rPr>
              <a:t>PC 941 – Probation FPRRS Non-Federal</a:t>
            </a:r>
          </a:p>
          <a:p>
            <a:pPr>
              <a:lnSpc>
                <a:spcPct val="110000"/>
              </a:lnSpc>
              <a:spcBef>
                <a:spcPts val="0"/>
              </a:spcBef>
            </a:pPr>
            <a:r>
              <a:rPr lang="en-US" dirty="0">
                <a:latin typeface="Arial" pitchFamily="34" charset="0"/>
                <a:cs typeface="Arial" pitchFamily="34" charset="0"/>
              </a:rPr>
              <a:t>PC 943 – Probation FPRRS Foster Parent Training Federal</a:t>
            </a:r>
          </a:p>
          <a:p>
            <a:pPr marL="0" indent="0">
              <a:buNone/>
            </a:pPr>
            <a:r>
              <a:rPr lang="en-US" dirty="0"/>
              <a:t>	</a:t>
            </a:r>
          </a:p>
          <a:p>
            <a:pPr lvl="1"/>
            <a:endParaRPr lang="en-US" dirty="0"/>
          </a:p>
        </p:txBody>
      </p:sp>
    </p:spTree>
    <p:extLst>
      <p:ext uri="{BB962C8B-B14F-4D97-AF65-F5344CB8AC3E}">
        <p14:creationId xmlns:p14="http://schemas.microsoft.com/office/powerpoint/2010/main" val="259774799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FPPRS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70384592"/>
              </p:ext>
            </p:extLst>
          </p:nvPr>
        </p:nvGraphicFramePr>
        <p:xfrm>
          <a:off x="726440" y="1407552"/>
          <a:ext cx="8320089" cy="3832860"/>
        </p:xfrm>
        <a:graphic>
          <a:graphicData uri="http://schemas.openxmlformats.org/drawingml/2006/table">
            <a:tbl>
              <a:tblPr firstRow="1" bandRow="1">
                <a:tableStyleId>{5C22544A-7EE6-4342-B048-85BDC9FD1C3A}</a:tableStyleId>
              </a:tblPr>
              <a:tblGrid>
                <a:gridCol w="1205810">
                  <a:extLst>
                    <a:ext uri="{9D8B030D-6E8A-4147-A177-3AD203B41FA5}">
                      <a16:colId xmlns:a16="http://schemas.microsoft.com/office/drawing/2014/main" val="20000"/>
                    </a:ext>
                  </a:extLst>
                </a:gridCol>
                <a:gridCol w="2226739">
                  <a:extLst>
                    <a:ext uri="{9D8B030D-6E8A-4147-A177-3AD203B41FA5}">
                      <a16:colId xmlns:a16="http://schemas.microsoft.com/office/drawing/2014/main" val="20001"/>
                    </a:ext>
                  </a:extLst>
                </a:gridCol>
                <a:gridCol w="2521137">
                  <a:extLst>
                    <a:ext uri="{9D8B030D-6E8A-4147-A177-3AD203B41FA5}">
                      <a16:colId xmlns:a16="http://schemas.microsoft.com/office/drawing/2014/main" val="20002"/>
                    </a:ext>
                  </a:extLst>
                </a:gridCol>
                <a:gridCol w="2366403">
                  <a:extLst>
                    <a:ext uri="{9D8B030D-6E8A-4147-A177-3AD203B41FA5}">
                      <a16:colId xmlns:a16="http://schemas.microsoft.com/office/drawing/2014/main" val="20003"/>
                    </a:ext>
                  </a:extLst>
                </a:gridCol>
              </a:tblGrid>
              <a:tr h="274933">
                <a:tc>
                  <a:txBody>
                    <a:bodyPr/>
                    <a:lstStyle/>
                    <a:p>
                      <a:r>
                        <a:rPr lang="en-US" sz="1400" dirty="0"/>
                        <a:t>FPPRS</a:t>
                      </a:r>
                    </a:p>
                  </a:txBody>
                  <a:tcPr marL="68580" marR="68580" marT="34290" marB="34290"/>
                </a:tc>
                <a:tc>
                  <a:txBody>
                    <a:bodyPr/>
                    <a:lstStyle/>
                    <a:p>
                      <a:pPr algn="ctr"/>
                      <a:r>
                        <a:rPr lang="en-US" sz="1400" dirty="0"/>
                        <a:t>FY 2015-16</a:t>
                      </a:r>
                    </a:p>
                  </a:txBody>
                  <a:tcPr marL="68580" marR="68580" marT="34290" marB="34290"/>
                </a:tc>
                <a:tc>
                  <a:txBody>
                    <a:bodyPr/>
                    <a:lstStyle/>
                    <a:p>
                      <a:pPr algn="ctr"/>
                      <a:r>
                        <a:rPr lang="en-US" sz="1400" dirty="0"/>
                        <a:t>FY</a:t>
                      </a:r>
                      <a:r>
                        <a:rPr lang="en-US" sz="1400" baseline="0" dirty="0"/>
                        <a:t> 2016-17 </a:t>
                      </a:r>
                      <a:endParaRPr lang="en-US" sz="1400" dirty="0"/>
                    </a:p>
                  </a:txBody>
                  <a:tcPr marL="68580" marR="68580" marT="34290" marB="34290"/>
                </a:tc>
                <a:tc>
                  <a:txBody>
                    <a:bodyPr/>
                    <a:lstStyle/>
                    <a:p>
                      <a:pPr algn="ctr"/>
                      <a:r>
                        <a:rPr lang="en-US" sz="1400" dirty="0"/>
                        <a:t>FY 2017-18</a:t>
                      </a:r>
                    </a:p>
                  </a:txBody>
                  <a:tcPr marL="68580" marR="68580" marT="34290" marB="34290"/>
                </a:tc>
                <a:extLst>
                  <a:ext uri="{0D108BD9-81ED-4DB2-BD59-A6C34878D82A}">
                    <a16:rowId xmlns:a16="http://schemas.microsoft.com/office/drawing/2014/main" val="10000"/>
                  </a:ext>
                </a:extLst>
              </a:tr>
              <a:tr h="2771627">
                <a:tc>
                  <a:txBody>
                    <a:bodyPr/>
                    <a:lstStyle/>
                    <a:p>
                      <a:r>
                        <a:rPr lang="en-US" sz="1400" dirty="0"/>
                        <a:t>Allocation</a:t>
                      </a:r>
                    </a:p>
                  </a:txBody>
                  <a:tcPr marL="68580" marR="68580" marT="34290" marB="34290"/>
                </a:tc>
                <a:tc>
                  <a:txBody>
                    <a:bodyPr/>
                    <a:lstStyle/>
                    <a:p>
                      <a:pPr algn="ctr"/>
                      <a:r>
                        <a:rPr lang="en-US" sz="1400" dirty="0"/>
                        <a:t>$17.2m</a:t>
                      </a:r>
                    </a:p>
                    <a:p>
                      <a:pPr algn="ctr"/>
                      <a:r>
                        <a:rPr lang="en-US" sz="1400" dirty="0"/>
                        <a:t>(CWD and CPD)</a:t>
                      </a:r>
                    </a:p>
                    <a:p>
                      <a:pPr algn="ctr"/>
                      <a:endParaRPr lang="en-US" sz="1400" dirty="0"/>
                    </a:p>
                    <a:p>
                      <a:pPr algn="ctr"/>
                      <a:r>
                        <a:rPr lang="en-US" sz="1400" dirty="0"/>
                        <a:t>$721,549</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aseline="0" dirty="0"/>
                        <a:t>(participating CPDs)</a:t>
                      </a: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$43.2m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(CWD and CPD)</a:t>
                      </a:r>
                    </a:p>
                    <a:p>
                      <a:pPr algn="ctr"/>
                      <a:endParaRPr lang="en-US" sz="1400" dirty="0"/>
                    </a:p>
                    <a:p>
                      <a:pPr algn="ctr"/>
                      <a:r>
                        <a:rPr lang="en-US" sz="1400" dirty="0"/>
                        <a:t>$15.5m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aseline="0" dirty="0"/>
                        <a:t>(participating CPDs)</a:t>
                      </a:r>
                    </a:p>
                    <a:p>
                      <a:pPr algn="ctr"/>
                      <a:endParaRPr lang="en-US" sz="1400" dirty="0"/>
                    </a:p>
                    <a:p>
                      <a:pPr algn="ctr"/>
                      <a:r>
                        <a:rPr lang="en-US" sz="1400" baseline="0" dirty="0"/>
                        <a:t>Includes:</a:t>
                      </a:r>
                    </a:p>
                    <a:p>
                      <a:pPr algn="ctr"/>
                      <a:r>
                        <a:rPr lang="en-US" sz="1400" baseline="0" dirty="0"/>
                        <a:t>$5m to LA</a:t>
                      </a:r>
                    </a:p>
                    <a:p>
                      <a:pPr algn="ctr"/>
                      <a:r>
                        <a:rPr lang="en-US" sz="1400" baseline="0" dirty="0"/>
                        <a:t>$10.5m based on % of RCL costs</a:t>
                      </a:r>
                    </a:p>
                    <a:p>
                      <a:pPr algn="ctr"/>
                      <a:endParaRPr lang="en-US" sz="1400" dirty="0"/>
                    </a:p>
                    <a:p>
                      <a:pPr algn="ctr"/>
                      <a:r>
                        <a:rPr lang="en-US" sz="1400" dirty="0"/>
                        <a:t>Unspent</a:t>
                      </a:r>
                      <a:r>
                        <a:rPr lang="en-US" sz="1400" baseline="0" dirty="0"/>
                        <a:t> funds </a:t>
                      </a:r>
                    </a:p>
                    <a:p>
                      <a:pPr algn="ctr"/>
                      <a:r>
                        <a:rPr lang="en-US" sz="1400" baseline="0" dirty="0"/>
                        <a:t>from FY 2015-16</a:t>
                      </a:r>
                      <a:endParaRPr lang="en-US" sz="14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$43.2m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(CWD and CPD)</a:t>
                      </a:r>
                    </a:p>
                    <a:p>
                      <a:pPr algn="ctr"/>
                      <a:endParaRPr lang="en-US" sz="1400" dirty="0"/>
                    </a:p>
                    <a:p>
                      <a:pPr algn="ctr"/>
                      <a:r>
                        <a:rPr lang="en-US" sz="1400" dirty="0"/>
                        <a:t>$15.5m</a:t>
                      </a:r>
                      <a:endParaRPr lang="en-US" sz="1400" baseline="0" dirty="0"/>
                    </a:p>
                    <a:p>
                      <a:pPr algn="ctr"/>
                      <a:r>
                        <a:rPr lang="en-US" sz="1400" baseline="0" dirty="0"/>
                        <a:t>(participating CPDs)</a:t>
                      </a:r>
                    </a:p>
                    <a:p>
                      <a:pPr algn="ctr"/>
                      <a:endParaRPr lang="en-US" sz="1400" baseline="0" dirty="0"/>
                    </a:p>
                    <a:p>
                      <a:pPr algn="ctr"/>
                      <a:r>
                        <a:rPr lang="en-US" sz="1400" baseline="0" dirty="0"/>
                        <a:t>Includes:</a:t>
                      </a:r>
                    </a:p>
                    <a:p>
                      <a:pPr algn="ctr"/>
                      <a:r>
                        <a:rPr lang="en-US" sz="1400" baseline="0" dirty="0"/>
                        <a:t>$5m to LA</a:t>
                      </a:r>
                    </a:p>
                    <a:p>
                      <a:pPr algn="ctr"/>
                      <a:r>
                        <a:rPr lang="en-US" sz="1400" baseline="0" dirty="0"/>
                        <a:t>$10.5m based on % of RCL costs</a:t>
                      </a:r>
                    </a:p>
                    <a:p>
                      <a:pPr algn="ctr"/>
                      <a:endParaRPr lang="en-US" sz="1400" dirty="0"/>
                    </a:p>
                    <a:p>
                      <a:pPr algn="ctr"/>
                      <a:r>
                        <a:rPr lang="en-US" sz="1400" dirty="0"/>
                        <a:t>Unspent</a:t>
                      </a:r>
                      <a:r>
                        <a:rPr lang="en-US" sz="1400" baseline="0" dirty="0"/>
                        <a:t> funds </a:t>
                      </a:r>
                    </a:p>
                    <a:p>
                      <a:pPr algn="ctr"/>
                      <a:r>
                        <a:rPr lang="en-US" sz="1400" baseline="0" dirty="0"/>
                        <a:t>from FY 2016-17*</a:t>
                      </a:r>
                      <a:endParaRPr lang="en-US" sz="1400" dirty="0"/>
                    </a:p>
                  </a:txBody>
                  <a:tcPr marL="68580" marR="68580" marT="34290" marB="34290"/>
                </a:tc>
                <a:extLst>
                  <a:ext uri="{0D108BD9-81ED-4DB2-BD59-A6C34878D82A}">
                    <a16:rowId xmlns:a16="http://schemas.microsoft.com/office/drawing/2014/main" val="10001"/>
                  </a:ext>
                </a:extLst>
              </a:tr>
              <a:tr h="691049">
                <a:tc>
                  <a:txBody>
                    <a:bodyPr/>
                    <a:lstStyle/>
                    <a:p>
                      <a:r>
                        <a:rPr lang="en-US" sz="1400" dirty="0"/>
                        <a:t>Notes</a:t>
                      </a:r>
                    </a:p>
                  </a:txBody>
                  <a:tcPr marL="68580" marR="68580" marT="34290" marB="34290"/>
                </a:tc>
                <a:tc>
                  <a:txBody>
                    <a:bodyPr/>
                    <a:lstStyle/>
                    <a:p>
                      <a:pPr algn="ctr"/>
                      <a:r>
                        <a:rPr lang="en-US" sz="1400" dirty="0"/>
                        <a:t>Unspent funds rolled</a:t>
                      </a:r>
                      <a:r>
                        <a:rPr lang="en-US" sz="1400" baseline="0" dirty="0"/>
                        <a:t> over to FY 2016-17</a:t>
                      </a:r>
                      <a:endParaRPr lang="en-US" sz="1400" dirty="0"/>
                    </a:p>
                  </a:txBody>
                  <a:tcPr marL="68580" marR="68580" marT="34290" marB="34290"/>
                </a:tc>
                <a:tc>
                  <a:txBody>
                    <a:bodyPr/>
                    <a:lstStyle/>
                    <a:p>
                      <a:pPr algn="ctr"/>
                      <a:r>
                        <a:rPr lang="en-US" sz="1400" dirty="0"/>
                        <a:t>Unspent funds rolled</a:t>
                      </a:r>
                      <a:r>
                        <a:rPr lang="en-US" sz="1400" baseline="0" dirty="0"/>
                        <a:t> over to </a:t>
                      </a:r>
                    </a:p>
                    <a:p>
                      <a:pPr algn="ctr"/>
                      <a:r>
                        <a:rPr lang="en-US" sz="1400" baseline="0" dirty="0"/>
                        <a:t>FY 2017-18</a:t>
                      </a:r>
                      <a:endParaRPr lang="en-US" sz="14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*Authority</a:t>
                      </a:r>
                      <a:r>
                        <a:rPr lang="en-US" sz="1400" baseline="0" dirty="0"/>
                        <a:t> exists; CDSS working with CPOC to operationalize; CFL pending. </a:t>
                      </a:r>
                      <a:endParaRPr lang="en-US" sz="14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7086600" y="5334000"/>
            <a:ext cx="1447800" cy="507831"/>
          </a:xfrm>
          <a:prstGeom prst="rect">
            <a:avLst/>
          </a:prstGeom>
          <a:noFill/>
        </p:spPr>
        <p:txBody>
          <a:bodyPr wrap="square" rtlCol="0">
            <a:spAutoFit/>
          </a:bodyPr>
          <a:lstStyle/>
          <a:p>
            <a:r>
              <a:rPr lang="en-US" sz="900" dirty="0">
                <a:solidFill>
                  <a:prstClr val="black"/>
                </a:solidFill>
              </a:rPr>
              <a:t>FY 2015-16: CFL 15/16-58</a:t>
            </a:r>
          </a:p>
          <a:p>
            <a:r>
              <a:rPr lang="en-US" sz="900" dirty="0">
                <a:solidFill>
                  <a:prstClr val="black"/>
                </a:solidFill>
              </a:rPr>
              <a:t>FY 2016-17: ACL 16-52</a:t>
            </a:r>
            <a:br>
              <a:rPr lang="en-US" sz="900" dirty="0">
                <a:solidFill>
                  <a:prstClr val="black"/>
                </a:solidFill>
              </a:rPr>
            </a:br>
            <a:r>
              <a:rPr lang="en-US" sz="900" dirty="0">
                <a:solidFill>
                  <a:prstClr val="black"/>
                </a:solidFill>
              </a:rPr>
              <a:t>FY 2017-18: CFL 17/18-37 </a:t>
            </a:r>
          </a:p>
        </p:txBody>
      </p:sp>
    </p:spTree>
    <p:extLst>
      <p:ext uri="{BB962C8B-B14F-4D97-AF65-F5344CB8AC3E}">
        <p14:creationId xmlns:p14="http://schemas.microsoft.com/office/powerpoint/2010/main" val="1786308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b="1" dirty="0"/>
              <a:t>Child and Family Teams (CFT)</a:t>
            </a:r>
          </a:p>
        </p:txBody>
      </p:sp>
      <p:sp>
        <p:nvSpPr>
          <p:cNvPr id="3" name="Content Placeholder 2"/>
          <p:cNvSpPr>
            <a:spLocks noGrp="1"/>
          </p:cNvSpPr>
          <p:nvPr>
            <p:ph idx="1"/>
          </p:nvPr>
        </p:nvSpPr>
        <p:spPr>
          <a:xfrm>
            <a:off x="381000" y="1295400"/>
            <a:ext cx="8229600" cy="5562600"/>
          </a:xfrm>
        </p:spPr>
        <p:txBody>
          <a:bodyPr>
            <a:normAutofit fontScale="47500" lnSpcReduction="20000"/>
          </a:bodyPr>
          <a:lstStyle/>
          <a:p>
            <a:pPr marL="0" indent="0">
              <a:buNone/>
            </a:pPr>
            <a:endParaRPr lang="en-US" sz="3500" dirty="0">
              <a:solidFill>
                <a:schemeClr val="tx1"/>
              </a:solidFill>
              <a:latin typeface="Arial" pitchFamily="34" charset="0"/>
              <a:cs typeface="Arial" pitchFamily="34" charset="0"/>
            </a:endParaRPr>
          </a:p>
          <a:p>
            <a:pPr marL="0" indent="0">
              <a:buNone/>
            </a:pPr>
            <a:endParaRPr lang="en-US" sz="4000" dirty="0">
              <a:solidFill>
                <a:schemeClr val="tx1"/>
              </a:solidFill>
              <a:latin typeface="Arial" pitchFamily="34" charset="0"/>
              <a:cs typeface="Arial" pitchFamily="34" charset="0"/>
            </a:endParaRPr>
          </a:p>
          <a:p>
            <a:pPr marL="0" indent="0">
              <a:buNone/>
            </a:pPr>
            <a:r>
              <a:rPr lang="en-US" sz="5000" dirty="0">
                <a:solidFill>
                  <a:schemeClr val="tx1"/>
                </a:solidFill>
                <a:latin typeface="Arial" pitchFamily="34" charset="0"/>
                <a:cs typeface="Arial" pitchFamily="34" charset="0"/>
              </a:rPr>
              <a:t>A  </a:t>
            </a:r>
            <a:r>
              <a:rPr lang="en-US" sz="5000" dirty="0">
                <a:latin typeface="Arial" pitchFamily="34" charset="0"/>
                <a:cs typeface="Arial" pitchFamily="34" charset="0"/>
              </a:rPr>
              <a:t>CFT </a:t>
            </a:r>
            <a:r>
              <a:rPr lang="en-US" sz="5000" dirty="0">
                <a:solidFill>
                  <a:schemeClr val="tx1"/>
                </a:solidFill>
                <a:latin typeface="Arial" pitchFamily="34" charset="0"/>
                <a:cs typeface="Arial" pitchFamily="34" charset="0"/>
              </a:rPr>
              <a:t>is a group of individuals that includes the child or youth, family members, professionals, natural community support  and other individuals identified by the family who are invested in the child, youth and family’s success. </a:t>
            </a:r>
          </a:p>
          <a:p>
            <a:pPr marL="0" indent="0">
              <a:buNone/>
            </a:pPr>
            <a:endParaRPr lang="en-US" sz="5000" b="1" dirty="0">
              <a:solidFill>
                <a:schemeClr val="tx1"/>
              </a:solidFill>
              <a:latin typeface="Arial" pitchFamily="34" charset="0"/>
              <a:cs typeface="Arial" pitchFamily="34" charset="0"/>
            </a:endParaRPr>
          </a:p>
          <a:p>
            <a:pPr marL="0" indent="0">
              <a:buNone/>
            </a:pPr>
            <a:r>
              <a:rPr lang="en-US" sz="5000" b="1" dirty="0">
                <a:solidFill>
                  <a:schemeClr val="tx1"/>
                </a:solidFill>
                <a:latin typeface="Arial" pitchFamily="34" charset="0"/>
                <a:cs typeface="Arial" pitchFamily="34" charset="0"/>
              </a:rPr>
              <a:t>Program Codes:</a:t>
            </a:r>
          </a:p>
          <a:p>
            <a:endParaRPr lang="en-US" sz="5000" dirty="0">
              <a:solidFill>
                <a:schemeClr val="tx1"/>
              </a:solidFill>
              <a:latin typeface="Arial" pitchFamily="34" charset="0"/>
              <a:cs typeface="Arial" pitchFamily="34" charset="0"/>
            </a:endParaRPr>
          </a:p>
          <a:p>
            <a:pPr marL="0" indent="0">
              <a:lnSpc>
                <a:spcPct val="120000"/>
              </a:lnSpc>
              <a:spcBef>
                <a:spcPts val="0"/>
              </a:spcBef>
              <a:buNone/>
            </a:pPr>
            <a:r>
              <a:rPr lang="en-US" sz="5000" dirty="0">
                <a:solidFill>
                  <a:schemeClr val="tx1"/>
                </a:solidFill>
                <a:latin typeface="Arial" pitchFamily="34" charset="0"/>
                <a:cs typeface="Arial" pitchFamily="34" charset="0"/>
              </a:rPr>
              <a:t>PC 947 – Probation CFT Federal</a:t>
            </a:r>
          </a:p>
          <a:p>
            <a:pPr marL="0" indent="0">
              <a:lnSpc>
                <a:spcPct val="120000"/>
              </a:lnSpc>
              <a:spcBef>
                <a:spcPts val="0"/>
              </a:spcBef>
              <a:buNone/>
            </a:pPr>
            <a:r>
              <a:rPr lang="en-US" sz="5000" dirty="0">
                <a:solidFill>
                  <a:schemeClr val="tx1"/>
                </a:solidFill>
                <a:latin typeface="Arial" pitchFamily="34" charset="0"/>
                <a:cs typeface="Arial" pitchFamily="34" charset="0"/>
              </a:rPr>
              <a:t>PC 948 – Probation CFT Non-Federal</a:t>
            </a:r>
          </a:p>
          <a:p>
            <a:pPr marL="0" indent="0">
              <a:lnSpc>
                <a:spcPct val="120000"/>
              </a:lnSpc>
              <a:spcBef>
                <a:spcPts val="0"/>
              </a:spcBef>
              <a:buNone/>
            </a:pPr>
            <a:r>
              <a:rPr lang="en-US" sz="5000" dirty="0">
                <a:latin typeface="Arial" pitchFamily="34" charset="0"/>
                <a:cs typeface="Arial" pitchFamily="34" charset="0"/>
              </a:rPr>
              <a:t>PC 955 – Child and Family Team (CFT) Detention - 		     Probation Non-Federal </a:t>
            </a:r>
            <a:endParaRPr lang="en-US" sz="5000" dirty="0">
              <a:solidFill>
                <a:schemeClr val="tx1"/>
              </a:solidFill>
              <a:latin typeface="Arial" pitchFamily="34" charset="0"/>
              <a:cs typeface="Arial" pitchFamily="34" charset="0"/>
            </a:endParaRPr>
          </a:p>
          <a:p>
            <a:pPr marL="0" indent="0">
              <a:buNone/>
            </a:pPr>
            <a:r>
              <a:rPr lang="en-US" dirty="0">
                <a:solidFill>
                  <a:schemeClr val="tx1"/>
                </a:solidFill>
              </a:rPr>
              <a:t> </a:t>
            </a:r>
          </a:p>
          <a:p>
            <a:endParaRPr lang="en-US" dirty="0"/>
          </a:p>
        </p:txBody>
      </p:sp>
    </p:spTree>
    <p:extLst>
      <p:ext uri="{BB962C8B-B14F-4D97-AF65-F5344CB8AC3E}">
        <p14:creationId xmlns:p14="http://schemas.microsoft.com/office/powerpoint/2010/main" val="7826875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CFT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62770755"/>
              </p:ext>
            </p:extLst>
          </p:nvPr>
        </p:nvGraphicFramePr>
        <p:xfrm>
          <a:off x="772160" y="1589601"/>
          <a:ext cx="8001000" cy="3619500"/>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gridCol w="3429000">
                  <a:extLst>
                    <a:ext uri="{9D8B030D-6E8A-4147-A177-3AD203B41FA5}">
                      <a16:colId xmlns:a16="http://schemas.microsoft.com/office/drawing/2014/main" val="20003"/>
                    </a:ext>
                  </a:extLst>
                </a:gridCol>
              </a:tblGrid>
              <a:tr h="278130">
                <a:tc>
                  <a:txBody>
                    <a:bodyPr/>
                    <a:lstStyle/>
                    <a:p>
                      <a:r>
                        <a:rPr lang="en-US" sz="1400" dirty="0"/>
                        <a:t>CFT</a:t>
                      </a:r>
                    </a:p>
                  </a:txBody>
                  <a:tcPr marL="68580" marR="68580" marT="34290" marB="34290"/>
                </a:tc>
                <a:tc>
                  <a:txBody>
                    <a:bodyPr/>
                    <a:lstStyle/>
                    <a:p>
                      <a:pPr algn="ctr"/>
                      <a:r>
                        <a:rPr lang="en-US" sz="1400" dirty="0"/>
                        <a:t>FY 2015-16</a:t>
                      </a:r>
                    </a:p>
                  </a:txBody>
                  <a:tcPr marL="68580" marR="68580" marT="34290" marB="34290"/>
                </a:tc>
                <a:tc>
                  <a:txBody>
                    <a:bodyPr/>
                    <a:lstStyle/>
                    <a:p>
                      <a:pPr algn="ctr"/>
                      <a:r>
                        <a:rPr lang="en-US" sz="1400" dirty="0"/>
                        <a:t>FY</a:t>
                      </a:r>
                      <a:r>
                        <a:rPr lang="en-US" sz="1400" baseline="0" dirty="0"/>
                        <a:t> 2016-17 </a:t>
                      </a:r>
                      <a:endParaRPr lang="en-US" sz="1400" dirty="0"/>
                    </a:p>
                  </a:txBody>
                  <a:tcPr marL="68580" marR="68580" marT="34290" marB="34290"/>
                </a:tc>
                <a:tc>
                  <a:txBody>
                    <a:bodyPr/>
                    <a:lstStyle/>
                    <a:p>
                      <a:pPr algn="ctr"/>
                      <a:r>
                        <a:rPr lang="en-US" sz="1400" dirty="0"/>
                        <a:t>FY 2017-18</a:t>
                      </a:r>
                    </a:p>
                  </a:txBody>
                  <a:tcPr marL="68580" marR="68580" marT="34290" marB="34290"/>
                </a:tc>
                <a:extLst>
                  <a:ext uri="{0D108BD9-81ED-4DB2-BD59-A6C34878D82A}">
                    <a16:rowId xmlns:a16="http://schemas.microsoft.com/office/drawing/2014/main" val="10000"/>
                  </a:ext>
                </a:extLst>
              </a:tr>
              <a:tr h="1508760">
                <a:tc>
                  <a:txBody>
                    <a:bodyPr/>
                    <a:lstStyle/>
                    <a:p>
                      <a:r>
                        <a:rPr lang="en-US" sz="1400" dirty="0"/>
                        <a:t>Allocation</a:t>
                      </a:r>
                    </a:p>
                  </a:txBody>
                  <a:tcPr marL="68580" marR="68580" marT="34290" marB="34290"/>
                </a:tc>
                <a:tc>
                  <a:txBody>
                    <a:bodyPr/>
                    <a:lstStyle/>
                    <a:p>
                      <a:pPr algn="ctr"/>
                      <a:r>
                        <a:rPr lang="en-US" sz="1400" dirty="0"/>
                        <a:t>--</a:t>
                      </a:r>
                    </a:p>
                  </a:txBody>
                  <a:tcPr marL="68580" marR="68580" marT="34290" marB="34290"/>
                </a:tc>
                <a:tc>
                  <a:txBody>
                    <a:bodyPr/>
                    <a:lstStyle/>
                    <a:p>
                      <a:pPr algn="ctr"/>
                      <a:r>
                        <a:rPr lang="en-US" sz="1400" dirty="0"/>
                        <a:t>$22m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(CWD and CPD)</a:t>
                      </a:r>
                    </a:p>
                    <a:p>
                      <a:pPr algn="ctr"/>
                      <a:endParaRPr lang="en-US" sz="1400" dirty="0"/>
                    </a:p>
                    <a:p>
                      <a:pPr algn="ctr"/>
                      <a:r>
                        <a:rPr lang="en-US" sz="1400" dirty="0"/>
                        <a:t>$1.6m CPDs</a:t>
                      </a:r>
                    </a:p>
                  </a:txBody>
                  <a:tcPr marL="68580" marR="68580" marT="34290" marB="34290"/>
                </a:tc>
                <a:tc>
                  <a:txBody>
                    <a:bodyPr/>
                    <a:lstStyle/>
                    <a:p>
                      <a:pPr algn="ctr"/>
                      <a:r>
                        <a:rPr lang="en-US" sz="1400" dirty="0"/>
                        <a:t>$51.1m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(CWD and CPD)</a:t>
                      </a:r>
                    </a:p>
                    <a:p>
                      <a:pPr algn="ctr"/>
                      <a:endParaRPr lang="en-US" sz="1400" dirty="0"/>
                    </a:p>
                    <a:p>
                      <a:pPr algn="ctr"/>
                      <a:r>
                        <a:rPr lang="en-US" sz="1400" dirty="0"/>
                        <a:t>$5.6m</a:t>
                      </a:r>
                      <a:r>
                        <a:rPr lang="en-US" sz="1400" baseline="0" dirty="0"/>
                        <a:t> CPDs</a:t>
                      </a:r>
                    </a:p>
                    <a:p>
                      <a:pPr algn="ctr"/>
                      <a:endParaRPr lang="en-US" sz="1400" dirty="0"/>
                    </a:p>
                    <a:p>
                      <a:pPr algn="ctr"/>
                      <a:r>
                        <a:rPr lang="en-US" sz="1400" dirty="0"/>
                        <a:t>Unspent</a:t>
                      </a:r>
                      <a:r>
                        <a:rPr lang="en-US" sz="1400" baseline="0" dirty="0"/>
                        <a:t> funds </a:t>
                      </a:r>
                    </a:p>
                    <a:p>
                      <a:pPr algn="ctr"/>
                      <a:r>
                        <a:rPr lang="en-US" sz="1400" baseline="0" dirty="0"/>
                        <a:t>from FY 2016-17*</a:t>
                      </a:r>
                      <a:endParaRPr lang="en-US" sz="1400" dirty="0"/>
                    </a:p>
                  </a:txBody>
                  <a:tcPr marL="68580" marR="68580" marT="34290" marB="34290"/>
                </a:tc>
                <a:extLst>
                  <a:ext uri="{0D108BD9-81ED-4DB2-BD59-A6C34878D82A}">
                    <a16:rowId xmlns:a16="http://schemas.microsoft.com/office/drawing/2014/main" val="10001"/>
                  </a:ext>
                </a:extLst>
              </a:tr>
              <a:tr h="1714500">
                <a:tc>
                  <a:txBody>
                    <a:bodyPr/>
                    <a:lstStyle/>
                    <a:p>
                      <a:r>
                        <a:rPr lang="en-US" sz="1400" dirty="0"/>
                        <a:t>Notes</a:t>
                      </a:r>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a:t>Funds were distributed based on a percent to total of the average point-in-time FY 2015-16 Child Welfare Services Foster Care cases as reported on the CA Child Welfare Indicators Project.</a:t>
                      </a:r>
                    </a:p>
                    <a:p>
                      <a:pPr algn="ctr"/>
                      <a:r>
                        <a:rPr lang="en-US" sz="1400" dirty="0"/>
                        <a:t>Unspent funds rolled over to FY 17-18</a:t>
                      </a:r>
                    </a:p>
                  </a:txBody>
                  <a:tcPr marL="68580" marR="68580" marT="34290" marB="34290"/>
                </a:tc>
                <a:tc>
                  <a:txBody>
                    <a:bodyPr/>
                    <a:lstStyle/>
                    <a:p>
                      <a:pPr algn="ctr"/>
                      <a:r>
                        <a:rPr lang="en-US" sz="1400" dirty="0"/>
                        <a:t>The FY 2017-18 GF allocations for the counties participating in the Title IV-E California Well-Being Project will be included in a forthcoming Title IV-E California Well-Being Project final allocation CFL, but are also displayed in CFL 17/18-42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*Authority</a:t>
                      </a:r>
                      <a:r>
                        <a:rPr lang="en-US" sz="1400" baseline="0" dirty="0"/>
                        <a:t> exists; CDSS working with CPOC to operationalize; CFL pending. </a:t>
                      </a:r>
                      <a:endParaRPr lang="en-US" sz="14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6172200" y="5257800"/>
            <a:ext cx="2338668" cy="507831"/>
          </a:xfrm>
          <a:prstGeom prst="rect">
            <a:avLst/>
          </a:prstGeom>
          <a:noFill/>
        </p:spPr>
        <p:txBody>
          <a:bodyPr wrap="square" rtlCol="0">
            <a:spAutoFit/>
          </a:bodyPr>
          <a:lstStyle/>
          <a:p>
            <a:r>
              <a:rPr lang="en-US" sz="1350" dirty="0">
                <a:solidFill>
                  <a:prstClr val="black"/>
                </a:solidFill>
              </a:rPr>
              <a:t>FY 2016-17: CFL 16/17-24</a:t>
            </a:r>
          </a:p>
          <a:p>
            <a:r>
              <a:rPr lang="en-US" sz="1350" dirty="0">
                <a:solidFill>
                  <a:prstClr val="black"/>
                </a:solidFill>
              </a:rPr>
              <a:t>FY 2017-18: CFL 17/18-42</a:t>
            </a:r>
          </a:p>
        </p:txBody>
      </p:sp>
    </p:spTree>
    <p:extLst>
      <p:ext uri="{BB962C8B-B14F-4D97-AF65-F5344CB8AC3E}">
        <p14:creationId xmlns:p14="http://schemas.microsoft.com/office/powerpoint/2010/main" val="12103905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2468</Words>
  <Application>Microsoft Office PowerPoint</Application>
  <PresentationFormat>On-screen Show (4:3)</PresentationFormat>
  <Paragraphs>318</Paragraphs>
  <Slides>21</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Georgia</vt:lpstr>
      <vt:lpstr>Training</vt:lpstr>
      <vt:lpstr>1_Training</vt:lpstr>
      <vt:lpstr>Probation Continuum of Care Reform Claiming, Funding, and Reconciliation   California Department of Social Services  </vt:lpstr>
      <vt:lpstr>Objectives</vt:lpstr>
      <vt:lpstr>Continuum of Care Reform Claiming and Funding</vt:lpstr>
      <vt:lpstr> CCR Goals</vt:lpstr>
      <vt:lpstr>Administrative Components of CCR </vt:lpstr>
      <vt:lpstr>Foster Parent Recruitment, Retention and Support (FPRRS)</vt:lpstr>
      <vt:lpstr>FPPRS Allocation</vt:lpstr>
      <vt:lpstr>Child and Family Teams (CFT)</vt:lpstr>
      <vt:lpstr>CFT Allocation</vt:lpstr>
      <vt:lpstr>Resource Family Approval (RFA)</vt:lpstr>
      <vt:lpstr>RFA Allocation</vt:lpstr>
      <vt:lpstr>RFA</vt:lpstr>
      <vt:lpstr>Second Level Administrative Reviews</vt:lpstr>
      <vt:lpstr>Second Level Review Allocation</vt:lpstr>
      <vt:lpstr>CCR Reconciliation</vt:lpstr>
      <vt:lpstr>Framework of Funding and Reconciliation</vt:lpstr>
      <vt:lpstr>Framework of Funding</vt:lpstr>
      <vt:lpstr>Reconciliation Process</vt:lpstr>
      <vt:lpstr>Reconciliation Process Continued</vt:lpstr>
      <vt:lpstr>CDSS Website</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2014-09-03T14:53:48Z</dcterms:created>
  <dcterms:modified xsi:type="dcterms:W3CDTF">2018-04-10T20:53:20Z</dcterms:modified>
</cp:coreProperties>
</file>