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5" r:id="rId2"/>
  </p:sldMasterIdLst>
  <p:notesMasterIdLst>
    <p:notesMasterId r:id="rId25"/>
  </p:notesMasterIdLst>
  <p:handoutMasterIdLst>
    <p:handoutMasterId r:id="rId26"/>
  </p:handoutMasterIdLst>
  <p:sldIdLst>
    <p:sldId id="259" r:id="rId3"/>
    <p:sldId id="335" r:id="rId4"/>
    <p:sldId id="334" r:id="rId5"/>
    <p:sldId id="318" r:id="rId6"/>
    <p:sldId id="351" r:id="rId7"/>
    <p:sldId id="323" r:id="rId8"/>
    <p:sldId id="324" r:id="rId9"/>
    <p:sldId id="352" r:id="rId10"/>
    <p:sldId id="325" r:id="rId11"/>
    <p:sldId id="353" r:id="rId12"/>
    <p:sldId id="326" r:id="rId13"/>
    <p:sldId id="354" r:id="rId14"/>
    <p:sldId id="327" r:id="rId15"/>
    <p:sldId id="329" r:id="rId16"/>
    <p:sldId id="355" r:id="rId17"/>
    <p:sldId id="332" r:id="rId18"/>
    <p:sldId id="343" r:id="rId19"/>
    <p:sldId id="344" r:id="rId20"/>
    <p:sldId id="345" r:id="rId21"/>
    <p:sldId id="346" r:id="rId22"/>
    <p:sldId id="341" r:id="rId23"/>
    <p:sldId id="333"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79CC93D-E52E-4D84-901B-11D7331DD495}">
          <p14:sldIdLst>
            <p14:sldId id="259"/>
            <p14:sldId id="335"/>
            <p14:sldId id="334"/>
            <p14:sldId id="318"/>
            <p14:sldId id="351"/>
            <p14:sldId id="323"/>
            <p14:sldId id="324"/>
            <p14:sldId id="352"/>
            <p14:sldId id="325"/>
            <p14:sldId id="353"/>
            <p14:sldId id="326"/>
            <p14:sldId id="354"/>
            <p14:sldId id="327"/>
            <p14:sldId id="329"/>
            <p14:sldId id="355"/>
            <p14:sldId id="332"/>
            <p14:sldId id="343"/>
            <p14:sldId id="344"/>
            <p14:sldId id="345"/>
            <p14:sldId id="346"/>
            <p14:sldId id="341"/>
            <p14:sldId id="33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33CCFF"/>
    <a:srgbClr val="003300"/>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20" autoAdjust="0"/>
    <p:restoredTop sz="84216" autoAdjust="0"/>
  </p:normalViewPr>
  <p:slideViewPr>
    <p:cSldViewPr>
      <p:cViewPr varScale="1">
        <p:scale>
          <a:sx n="61" d="100"/>
          <a:sy n="61" d="100"/>
        </p:scale>
        <p:origin x="1548" y="66"/>
      </p:cViewPr>
      <p:guideLst>
        <p:guide orient="horz" pos="2160"/>
        <p:guide pos="2880"/>
      </p:guideLst>
    </p:cSldViewPr>
  </p:slideViewPr>
  <p:outlineViewPr>
    <p:cViewPr>
      <p:scale>
        <a:sx n="33" d="100"/>
        <a:sy n="33" d="100"/>
      </p:scale>
      <p:origin x="48" y="9252"/>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83" d="100"/>
          <a:sy n="83" d="100"/>
        </p:scale>
        <p:origin x="-314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D83FDC75-7F73-4A4A-A77C-09AADF00E0EA}" type="datetimeFigureOut">
              <a:rPr lang="en-US" smtClean="0"/>
              <a:pPr/>
              <a:t>4/12/2018</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30689258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8AEF76B-3757-4A0B-AF93-28494465C1DD}" type="datetimeFigureOut">
              <a:rPr lang="en-US" smtClean="0"/>
              <a:pPr/>
              <a:t>4/12/2018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146422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Hello and welcome</a:t>
            </a:r>
            <a:r>
              <a:rPr lang="en-US" baseline="0" dirty="0"/>
              <a:t> to the Title IV-E </a:t>
            </a:r>
            <a:r>
              <a:rPr lang="en-US" baseline="0" dirty="0" err="1"/>
              <a:t>CDSS</a:t>
            </a:r>
            <a:r>
              <a:rPr lang="en-US" baseline="0" dirty="0"/>
              <a:t> fiscal claiming training. </a:t>
            </a:r>
            <a:r>
              <a:rPr lang="en-US" baseline="0" dirty="0">
                <a:solidFill>
                  <a:srgbClr val="003300"/>
                </a:solidFill>
              </a:rPr>
              <a:t>This training is based on the updated instructions developed in conjunction with </a:t>
            </a:r>
            <a:r>
              <a:rPr lang="en-US" baseline="0" dirty="0" err="1">
                <a:solidFill>
                  <a:srgbClr val="003300"/>
                </a:solidFill>
              </a:rPr>
              <a:t>CPOC</a:t>
            </a:r>
            <a:r>
              <a:rPr lang="en-US" baseline="0" dirty="0">
                <a:solidFill>
                  <a:srgbClr val="003300"/>
                </a:solidFill>
              </a:rPr>
              <a:t> and approved by the Administration for Children and Families, otherwise known as </a:t>
            </a:r>
            <a:r>
              <a:rPr lang="en-US" baseline="0" dirty="0" err="1">
                <a:solidFill>
                  <a:srgbClr val="003300"/>
                </a:solidFill>
              </a:rPr>
              <a:t>ACF</a:t>
            </a:r>
            <a:r>
              <a:rPr lang="en-US" baseline="0" dirty="0">
                <a:solidFill>
                  <a:srgbClr val="003300"/>
                </a:solidFill>
              </a:rPr>
              <a:t>.  </a:t>
            </a:r>
          </a:p>
          <a:p>
            <a:endParaRPr lang="en-US" baseline="0" dirty="0">
              <a:solidFill>
                <a:srgbClr val="FF0000"/>
              </a:solidFill>
            </a:endParaRPr>
          </a:p>
          <a:p>
            <a:r>
              <a:rPr lang="en-US" dirty="0"/>
              <a:t>We appreciate</a:t>
            </a:r>
            <a:r>
              <a:rPr lang="en-US" baseline="0" dirty="0"/>
              <a:t> your partnership as we have worked through this process for the last year and welcome any feedback or questions that you might have</a:t>
            </a:r>
            <a:r>
              <a:rPr lang="en-US" baseline="0" dirty="0">
                <a:solidFill>
                  <a:srgbClr val="003300"/>
                </a:solidFill>
              </a:rPr>
              <a:t>. If there are any questions we are unable to answer today, we will be sure to transmit information through Rosie in the next few weeks. </a:t>
            </a:r>
            <a:r>
              <a:rPr lang="en-US" dirty="0">
                <a:solidFill>
                  <a:srgbClr val="003300"/>
                </a:solidFill>
              </a:rPr>
              <a:t> </a:t>
            </a:r>
          </a:p>
          <a:p>
            <a:endParaRPr lang="en-US" dirty="0">
              <a:solidFill>
                <a:srgbClr val="003300"/>
              </a:solidFill>
            </a:endParaRPr>
          </a:p>
          <a:p>
            <a:r>
              <a:rPr lang="en-US" dirty="0">
                <a:solidFill>
                  <a:srgbClr val="003300"/>
                </a:solidFill>
              </a:rPr>
              <a:t>Please hold any questions.</a:t>
            </a:r>
            <a:r>
              <a:rPr lang="en-US" baseline="0" dirty="0">
                <a:solidFill>
                  <a:srgbClr val="003300"/>
                </a:solidFill>
              </a:rPr>
              <a:t> As we go through the presentation, questions may be answered and there will be time for questions at the end. </a:t>
            </a:r>
            <a:endParaRPr lang="en-US" dirty="0">
              <a:solidFill>
                <a:srgbClr val="003300"/>
              </a:solidFill>
            </a:endParaRPr>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Allowable and Unallowable Uses:</a:t>
            </a:r>
          </a:p>
          <a:p>
            <a:endParaRPr lang="en-US" dirty="0"/>
          </a:p>
          <a:p>
            <a:r>
              <a:rPr lang="en-US" dirty="0"/>
              <a:t>Allowable</a:t>
            </a:r>
          </a:p>
          <a:p>
            <a:pPr marL="0" indent="0">
              <a:buNone/>
            </a:pPr>
            <a:r>
              <a:rPr lang="en-US" dirty="0"/>
              <a:t>“Counties should reflect those outlined in the County Probation Department’s approved FPPRS plan. Activities include but are not limited to: (CFL No. 15/16-48)</a:t>
            </a:r>
          </a:p>
          <a:p>
            <a:pPr marL="457200" lvl="0" indent="-457200" fontAlgn="base">
              <a:buFont typeface="+mj-lt"/>
              <a:buAutoNum type="arabicPeriod"/>
            </a:pPr>
            <a:r>
              <a:rPr lang="en-US" dirty="0"/>
              <a:t>Administrative activities to provide and improve direct services and supports to foster parents, relative caregivers, and resources families; </a:t>
            </a:r>
          </a:p>
          <a:p>
            <a:pPr marL="457200" lvl="0" indent="-457200" fontAlgn="base">
              <a:buFont typeface="+mj-lt"/>
              <a:buAutoNum type="arabicPeriod"/>
            </a:pPr>
            <a:r>
              <a:rPr lang="en-US" dirty="0"/>
              <a:t>Removal of barriers in those areas defined as priorities in the county’s FPPRS plan and subsequent reports on outcomes</a:t>
            </a:r>
          </a:p>
          <a:p>
            <a:pPr marL="457200" lvl="0" indent="-457200" fontAlgn="base">
              <a:buFont typeface="+mj-lt"/>
              <a:buAutoNum type="arabicPeriod"/>
            </a:pPr>
            <a:r>
              <a:rPr lang="en-US" dirty="0"/>
              <a:t>Intensive relative finding, engagement and navigation efforts;</a:t>
            </a:r>
          </a:p>
          <a:p>
            <a:pPr marL="457200" lvl="0" indent="-457200" fontAlgn="base">
              <a:buFont typeface="+mj-lt"/>
              <a:buAutoNum type="arabicPeriod" startAt="4"/>
            </a:pPr>
            <a:r>
              <a:rPr lang="en-US" dirty="0"/>
              <a:t>Emerging technological, evidence-informed, or other non-traditional approaches for outreach to potential foster parents, relative caregivers and resource families</a:t>
            </a:r>
          </a:p>
          <a:p>
            <a:pPr marL="457200" lvl="0" indent="-457200" fontAlgn="base">
              <a:buFont typeface="+mj-lt"/>
              <a:buAutoNum type="arabicPeriod" startAt="4"/>
            </a:pPr>
            <a:r>
              <a:rPr lang="en-US" dirty="0"/>
              <a:t>Time spent preparing for and providing short-term training to CPD staff</a:t>
            </a:r>
          </a:p>
          <a:p>
            <a:pPr marL="457200" lvl="0" indent="-457200" fontAlgn="base">
              <a:buFont typeface="+mj-lt"/>
              <a:buAutoNum type="arabicPeriod" startAt="4"/>
            </a:pPr>
            <a:r>
              <a:rPr lang="en-US" dirty="0"/>
              <a:t>Time spent preparing for and providing short-term training to current and prospective foster parents</a:t>
            </a:r>
          </a:p>
          <a:p>
            <a:endParaRPr lang="en-US" dirty="0"/>
          </a:p>
          <a:p>
            <a:pPr marL="0" indent="0">
              <a:buNone/>
            </a:pPr>
            <a:r>
              <a:rPr lang="en-US" dirty="0"/>
              <a:t>Allowable expenditures for activities can include but are not limited to:</a:t>
            </a:r>
          </a:p>
          <a:p>
            <a:pPr marL="800100" lvl="1" indent="-457200" fontAlgn="base">
              <a:buFont typeface="+mj-lt"/>
              <a:buAutoNum type="arabicPeriod"/>
            </a:pPr>
            <a:r>
              <a:rPr lang="en-US" sz="2400" dirty="0"/>
              <a:t>Staffing to provide and improve direct services and supports to foster parents, relative caregivers, and resource families</a:t>
            </a:r>
          </a:p>
          <a:p>
            <a:pPr marL="800100" lvl="1" indent="-457200" fontAlgn="base">
              <a:buFont typeface="+mj-lt"/>
              <a:buAutoNum type="arabicPeriod"/>
            </a:pPr>
            <a:r>
              <a:rPr lang="en-US" sz="2400" dirty="0"/>
              <a:t>Removal of barriers in those areas defined as priorities in the county’s FPRRS plan and subsequent reports on outcomes</a:t>
            </a:r>
          </a:p>
          <a:p>
            <a:pPr marL="800100" lvl="1" indent="-457200" fontAlgn="base">
              <a:buFont typeface="+mj-lt"/>
              <a:buAutoNum type="arabicPeriod"/>
            </a:pPr>
            <a:r>
              <a:rPr lang="en-US" sz="2400" dirty="0"/>
              <a:t>Exceptional child needs not covered by the caregiver-specific rate that would normalize the child’s experience, stabilize the placement, or enhance the dependent’s wellbeing</a:t>
            </a:r>
          </a:p>
          <a:p>
            <a:pPr marL="800100" lvl="1" indent="-457200" fontAlgn="base">
              <a:buFont typeface="+mj-lt"/>
              <a:buAutoNum type="arabicPeriod"/>
            </a:pPr>
            <a:r>
              <a:rPr lang="en-US" sz="2400" dirty="0"/>
              <a:t>Child care</a:t>
            </a:r>
          </a:p>
          <a:p>
            <a:pPr marL="800100" lvl="1" indent="-457200" fontAlgn="base">
              <a:buFont typeface="+mj-lt"/>
              <a:buAutoNum type="arabicPeriod" startAt="5"/>
            </a:pPr>
            <a:r>
              <a:rPr lang="en-US" sz="2400" dirty="0"/>
              <a:t>Intensive relative finding, engagement and navigation efforts</a:t>
            </a:r>
          </a:p>
          <a:p>
            <a:pPr marL="800100" lvl="1" indent="-457200" fontAlgn="base">
              <a:buFont typeface="+mj-lt"/>
              <a:buAutoNum type="arabicPeriod" startAt="5"/>
            </a:pPr>
            <a:r>
              <a:rPr lang="en-US" sz="2400" dirty="0"/>
              <a:t>Emerging technological, evidence-informed, or other non-traditional approaches to outreach to potential foster parents, relative caregivers, and resource families</a:t>
            </a:r>
          </a:p>
          <a:p>
            <a:pPr marL="800100" lvl="1" indent="-457200" fontAlgn="base">
              <a:buFont typeface="+mj-lt"/>
              <a:buAutoNum type="arabicPeriod" startAt="5"/>
            </a:pPr>
            <a:r>
              <a:rPr lang="en-US" sz="2400" dirty="0"/>
              <a:t>Training for foster parents</a:t>
            </a:r>
          </a:p>
          <a:p>
            <a:pPr marL="800100" lvl="1" indent="-457200" fontAlgn="base">
              <a:buFont typeface="+mj-lt"/>
              <a:buAutoNum type="arabicPeriod" startAt="5"/>
            </a:pPr>
            <a:r>
              <a:rPr lang="en-US" sz="2400" dirty="0"/>
              <a:t>Training for staff</a:t>
            </a:r>
          </a:p>
          <a:p>
            <a:endParaRPr lang="en-US" dirty="0"/>
          </a:p>
          <a:p>
            <a:r>
              <a:rPr lang="en-US" dirty="0"/>
              <a:t>Unallowable: Activities that were funded by the County previously with other funds. FPRRS money must be used to supplement and may not supplant.</a:t>
            </a:r>
          </a:p>
          <a:p>
            <a:endParaRPr lang="en-US" dirty="0"/>
          </a:p>
          <a:p>
            <a:r>
              <a:rPr lang="en-US" dirty="0">
                <a:solidFill>
                  <a:schemeClr val="tx1">
                    <a:lumMod val="65000"/>
                    <a:lumOff val="35000"/>
                  </a:schemeClr>
                </a:solidFill>
              </a:rPr>
              <a:t>Any activity that cannot be articulated in support of FPRRS goals. </a:t>
            </a:r>
          </a:p>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7</a:t>
            </a:fld>
            <a:endParaRPr lang="en-US" dirty="0"/>
          </a:p>
        </p:txBody>
      </p:sp>
    </p:spTree>
    <p:extLst>
      <p:ext uri="{BB962C8B-B14F-4D97-AF65-F5344CB8AC3E}">
        <p14:creationId xmlns:p14="http://schemas.microsoft.com/office/powerpoint/2010/main" val="1029895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Details</a:t>
            </a:r>
          </a:p>
          <a:p>
            <a:pPr marL="181240" indent="-181240">
              <a:buFont typeface="Arial" panose="020B0604020202020204" pitchFamily="34" charset="0"/>
              <a:buChar char="•"/>
            </a:pPr>
            <a:r>
              <a:rPr lang="en-US" sz="1300" dirty="0"/>
              <a:t>Allocation made was in consultation with Chief Probation Officers of California. A total of $15.5M was distributed to those probation departments participating in FPPRS based on the following:</a:t>
            </a:r>
          </a:p>
          <a:p>
            <a:pPr marL="664546" lvl="1" indent="-181240">
              <a:buFont typeface="Arial" panose="020B0604020202020204" pitchFamily="34" charset="0"/>
              <a:buChar char="•"/>
            </a:pPr>
            <a:r>
              <a:rPr lang="en-US" sz="1300" dirty="0"/>
              <a:t>Planning allocation of $5M to LA County Probation due to size of county</a:t>
            </a:r>
          </a:p>
          <a:p>
            <a:pPr marL="664546" lvl="1" indent="-181240">
              <a:buFont typeface="Arial" panose="020B0604020202020204" pitchFamily="34" charset="0"/>
              <a:buChar char="•"/>
            </a:pPr>
            <a:r>
              <a:rPr lang="en-US" sz="1300" dirty="0"/>
              <a:t>$10.5M distributed based on a percentage of each county’s cost related to the Rate Classification Level (RCL) 1 through 14. The RCL costs were calculated based on a point in time of each county’s caseload census of youth in group homes (in-state and out-of-state) as of January 1, 2017, and then multiplied by the tiered payment rate for RCLs.</a:t>
            </a:r>
          </a:p>
          <a:p>
            <a:pPr marL="664546" lvl="1" indent="-181240">
              <a:buFont typeface="Arial" panose="020B0604020202020204" pitchFamily="34" charset="0"/>
              <a:buChar char="•"/>
            </a:pPr>
            <a:r>
              <a:rPr lang="en-US" sz="1300" dirty="0"/>
              <a:t>A minimum floor of $15,700 was incorporated for each county</a:t>
            </a:r>
          </a:p>
          <a:p>
            <a:pPr marL="181240" indent="-181240">
              <a:buFont typeface="Arial" panose="020B0604020202020204" pitchFamily="34" charset="0"/>
              <a:buChar char="•"/>
            </a:pPr>
            <a:r>
              <a:rPr lang="en-US" sz="1300" dirty="0"/>
              <a:t>Budget Act of 2016 included </a:t>
            </a:r>
            <a:r>
              <a:rPr lang="en-US" sz="1300" dirty="0" err="1"/>
              <a:t>reappropriation</a:t>
            </a:r>
            <a:r>
              <a:rPr lang="en-US" sz="1300" dirty="0"/>
              <a:t> authority language which made any FY 15/16 unspent funds available in FY 16/17 (ACL 16-52)</a:t>
            </a:r>
          </a:p>
          <a:p>
            <a:pPr marL="181240" indent="-181240">
              <a:buFont typeface="Arial" panose="020B0604020202020204" pitchFamily="34" charset="0"/>
              <a:buChar char="•"/>
            </a:pPr>
            <a:r>
              <a:rPr lang="en-US" sz="1300" dirty="0"/>
              <a:t>54 counties submitted FPPRS plans and were awarded funds. This included 11 plans submitted jointly by a county’s CWD and CPD, and 12 plans submitted independently by CPDs.</a:t>
            </a:r>
          </a:p>
          <a:p>
            <a:pPr marL="181240" indent="-181240">
              <a:buFont typeface="Arial" panose="020B0604020202020204" pitchFamily="34" charset="0"/>
              <a:buChar char="•"/>
            </a:pPr>
            <a:r>
              <a:rPr lang="en-US" sz="1300" dirty="0"/>
              <a:t>FY 16/17 Allocation – ACL 16-52 and CFL 16/17-34, Based on Budget Act 2016</a:t>
            </a:r>
          </a:p>
          <a:p>
            <a:pPr marL="181240" indent="-181240">
              <a:buFont typeface="Arial" panose="020B0604020202020204" pitchFamily="34" charset="0"/>
              <a:buChar char="•"/>
            </a:pPr>
            <a:r>
              <a:rPr lang="en-US" sz="1300" dirty="0"/>
              <a:t>Allocation amounts for non-participating counties were redistributed to participating counties (CFL 16/17-34)</a:t>
            </a:r>
          </a:p>
          <a:p>
            <a:pPr marL="181240" indent="-181240">
              <a:buFont typeface="Arial" panose="020B0604020202020204" pitchFamily="34" charset="0"/>
              <a:buChar char="•"/>
            </a:pPr>
            <a:r>
              <a:rPr lang="en-US" sz="1300" dirty="0"/>
              <a:t>Award letters were not issued because unlike FY 15/16, the amount of FPPRS funding to be allocated was predetermined using a fixed allocation methodology, and was not dependent upon the content of a department’s FPPRS plan. (Per L. Hall email dated 10/11/16)</a:t>
            </a:r>
          </a:p>
          <a:p>
            <a:pPr marL="181240" indent="-181240">
              <a:buFont typeface="Arial" panose="020B0604020202020204" pitchFamily="34" charset="0"/>
              <a:buChar char="•"/>
            </a:pPr>
            <a:r>
              <a:rPr lang="en-US" sz="1300" dirty="0"/>
              <a:t>Per W&amp;IC section 16003.5(b), all CWDs and CPDs requesting funding for FY 16/17 must have submitted an application by September 1, 2016</a:t>
            </a:r>
          </a:p>
          <a:p>
            <a:pPr marL="181240" indent="-181240">
              <a:buFont typeface="Arial" panose="020B0604020202020204" pitchFamily="34" charset="0"/>
              <a:buChar char="•"/>
            </a:pPr>
            <a:r>
              <a:rPr lang="en-US" sz="1300" dirty="0"/>
              <a:t>The Outcome report for FY 16/17 was due September 30, 2017. CDSS utilized an online survey, Survey Monkey to collect FPPRS reports from counties </a:t>
            </a:r>
          </a:p>
          <a:p>
            <a:pPr marL="181240" indent="-181240">
              <a:buFont typeface="Arial" panose="020B0604020202020204" pitchFamily="34" charset="0"/>
              <a:buChar char="•"/>
            </a:pPr>
            <a:r>
              <a:rPr lang="en-US" sz="1300" dirty="0"/>
              <a:t>If probation departments gave a portion of their allocation to child welfare departments, must have noticed DSS of the amount.</a:t>
            </a:r>
          </a:p>
          <a:p>
            <a:pPr marL="181240" indent="-181240">
              <a:buFont typeface="Arial" panose="020B0604020202020204" pitchFamily="34" charset="0"/>
              <a:buChar char="•"/>
            </a:pPr>
            <a:r>
              <a:rPr lang="en-US" sz="1300" dirty="0"/>
              <a:t>Child welfare departments’ and probation departments’ allocation funds will be tracked separately and will not be comingled (CFL 17/18-37 p. 2)</a:t>
            </a:r>
          </a:p>
          <a:p>
            <a:endParaRPr lang="en-US" sz="1300" dirty="0"/>
          </a:p>
          <a:p>
            <a:pPr defTabSz="966612">
              <a:defRPr/>
            </a:pPr>
            <a:r>
              <a:rPr lang="en-US" dirty="0"/>
              <a:t>Question: Can FPRRS be rolled over? </a:t>
            </a:r>
          </a:p>
          <a:p>
            <a:pPr defTabSz="966612">
              <a:defRPr/>
            </a:pPr>
            <a:r>
              <a:rPr lang="en-US" dirty="0"/>
              <a:t>Answer: Authority exists</a:t>
            </a:r>
            <a:r>
              <a:rPr lang="en-US" baseline="0" dirty="0"/>
              <a:t> and the details are bein</a:t>
            </a:r>
            <a:r>
              <a:rPr lang="en-US" dirty="0"/>
              <a:t>g discussed with CWDA and CPOC.  It is anticipated that unspent funds from FY 2016-17 will be </a:t>
            </a:r>
            <a:r>
              <a:rPr lang="en-US" dirty="0" err="1"/>
              <a:t>reappropriated</a:t>
            </a:r>
            <a:r>
              <a:rPr lang="en-US" dirty="0"/>
              <a:t> to FY 2017‑18 on a county specific basis.  CDSS is currently deciding on the framework of </a:t>
            </a:r>
            <a:r>
              <a:rPr lang="en-US" dirty="0" err="1"/>
              <a:t>reappropriation</a:t>
            </a:r>
            <a:r>
              <a:rPr lang="en-US" dirty="0"/>
              <a:t>.</a:t>
            </a:r>
          </a:p>
          <a:p>
            <a:endParaRPr lang="en-US" sz="1300" dirty="0"/>
          </a:p>
          <a:p>
            <a:pPr marL="186478" indent="-186478">
              <a:buFont typeface="Arial" panose="020B0604020202020204" pitchFamily="34" charset="0"/>
              <a:buChar char="•"/>
            </a:pPr>
            <a:endParaRPr lang="en-US" b="0" baseline="0" dirty="0"/>
          </a:p>
          <a:p>
            <a:r>
              <a:rPr lang="en-US" b="1" baseline="0" dirty="0"/>
              <a:t>Duration: </a:t>
            </a:r>
            <a:r>
              <a:rPr lang="en-US" b="0" baseline="0" dirty="0"/>
              <a:t>2 minutes</a:t>
            </a:r>
            <a:endParaRPr lang="en-US" b="1" dirty="0"/>
          </a:p>
          <a:p>
            <a:endParaRPr lang="en-US" dirty="0"/>
          </a:p>
        </p:txBody>
      </p:sp>
      <p:sp>
        <p:nvSpPr>
          <p:cNvPr id="4" name="Slide Number Placeholder 3"/>
          <p:cNvSpPr>
            <a:spLocks noGrp="1"/>
          </p:cNvSpPr>
          <p:nvPr>
            <p:ph type="sldNum" sz="quarter" idx="10"/>
          </p:nvPr>
        </p:nvSpPr>
        <p:spPr/>
        <p:txBody>
          <a:bodyPr/>
          <a:lstStyle/>
          <a:p>
            <a:fld id="{B4326A8C-F071-4309-B60E-654E5FBB971B}"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057828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Allowable and Unallowable Uses:</a:t>
            </a:r>
          </a:p>
          <a:p>
            <a:endParaRPr lang="en-US" sz="1200" dirty="0"/>
          </a:p>
          <a:p>
            <a:pPr marL="0" marR="0" indent="0">
              <a:lnSpc>
                <a:spcPct val="115000"/>
              </a:lnSpc>
              <a:spcBef>
                <a:spcPts val="0"/>
              </a:spcBef>
              <a:spcAft>
                <a:spcPts val="1000"/>
              </a:spcAft>
              <a:buNone/>
            </a:pPr>
            <a:r>
              <a:rPr lang="en-US" sz="1200" dirty="0">
                <a:latin typeface="Calibri" panose="020F0502020204030204" pitchFamily="34" charset="0"/>
                <a:ea typeface="Calibri" panose="020F0502020204030204" pitchFamily="34" charset="0"/>
                <a:cs typeface="Times New Roman" panose="02020603050405020304" pitchFamily="18" charset="0"/>
              </a:rPr>
              <a:t>The CFT activities the County Welfare Departments (CWDs) or County Probation Departments (CPDs) perform must be associated with the convening of child, youth and family-centered CFTs and CFT meetings to:</a:t>
            </a:r>
          </a:p>
          <a:p>
            <a:pPr marL="171450" indent="-171450">
              <a:lnSpc>
                <a:spcPct val="115000"/>
              </a:lnSpc>
              <a:spcBef>
                <a:spcPts val="0"/>
              </a:spcBef>
              <a:spcAft>
                <a:spcPts val="1000"/>
              </a:spcAft>
              <a:buFont typeface="Arial" panose="020B0604020202020204" pitchFamily="34" charset="0"/>
              <a:buChar char="•"/>
            </a:pPr>
            <a:r>
              <a:rPr lang="en-US" sz="1200" dirty="0">
                <a:latin typeface="Calibri" panose="020F0502020204030204" pitchFamily="34" charset="0"/>
                <a:ea typeface="Calibri" panose="020F0502020204030204" pitchFamily="34" charset="0"/>
                <a:cs typeface="Times New Roman" panose="02020603050405020304" pitchFamily="18" charset="0"/>
              </a:rPr>
              <a:t>Identify</a:t>
            </a:r>
          </a:p>
          <a:p>
            <a:pPr marL="171450" indent="-171450">
              <a:lnSpc>
                <a:spcPct val="115000"/>
              </a:lnSpc>
              <a:spcBef>
                <a:spcPts val="0"/>
              </a:spcBef>
              <a:spcAft>
                <a:spcPts val="1000"/>
              </a:spcAft>
              <a:buFont typeface="Arial" panose="020B0604020202020204" pitchFamily="34" charset="0"/>
              <a:buChar char="•"/>
            </a:pPr>
            <a:r>
              <a:rPr lang="en-US" sz="1200" dirty="0">
                <a:latin typeface="Calibri" panose="020F0502020204030204" pitchFamily="34" charset="0"/>
                <a:ea typeface="Calibri" panose="020F0502020204030204" pitchFamily="34" charset="0"/>
                <a:cs typeface="Times New Roman" panose="02020603050405020304" pitchFamily="18" charset="0"/>
              </a:rPr>
              <a:t>Assess</a:t>
            </a:r>
          </a:p>
          <a:p>
            <a:pPr marL="171450" indent="-171450">
              <a:lnSpc>
                <a:spcPct val="115000"/>
              </a:lnSpc>
              <a:spcBef>
                <a:spcPts val="0"/>
              </a:spcBef>
              <a:spcAft>
                <a:spcPts val="1000"/>
              </a:spcAft>
              <a:buFont typeface="Arial" panose="020B0604020202020204" pitchFamily="34" charset="0"/>
              <a:buChar char="•"/>
            </a:pPr>
            <a:r>
              <a:rPr lang="en-US" sz="1200" dirty="0">
                <a:latin typeface="Calibri" panose="020F0502020204030204" pitchFamily="34" charset="0"/>
                <a:ea typeface="Calibri" panose="020F0502020204030204" pitchFamily="34" charset="0"/>
                <a:cs typeface="Times New Roman" panose="02020603050405020304" pitchFamily="18" charset="0"/>
              </a:rPr>
              <a:t>Plan </a:t>
            </a:r>
          </a:p>
          <a:p>
            <a:pPr marL="171450" indent="-171450">
              <a:lnSpc>
                <a:spcPct val="115000"/>
              </a:lnSpc>
              <a:spcBef>
                <a:spcPts val="0"/>
              </a:spcBef>
              <a:spcAft>
                <a:spcPts val="1000"/>
              </a:spcAft>
              <a:buFont typeface="Arial" panose="020B0604020202020204" pitchFamily="34" charset="0"/>
              <a:buChar char="•"/>
            </a:pPr>
            <a:r>
              <a:rPr lang="en-US" sz="1200" dirty="0">
                <a:latin typeface="Calibri" panose="020F0502020204030204" pitchFamily="34" charset="0"/>
                <a:ea typeface="Calibri" panose="020F0502020204030204" pitchFamily="34" charset="0"/>
                <a:cs typeface="Times New Roman" panose="02020603050405020304" pitchFamily="18" charset="0"/>
              </a:rPr>
              <a:t>Monitor support and services that are needed to achieve child and public safety, permanency and well-being. </a:t>
            </a:r>
          </a:p>
          <a:p>
            <a:pPr marL="0" marR="0" indent="0">
              <a:lnSpc>
                <a:spcPct val="115000"/>
              </a:lnSpc>
              <a:spcBef>
                <a:spcPts val="0"/>
              </a:spcBef>
              <a:spcAft>
                <a:spcPts val="1000"/>
              </a:spcAft>
              <a:buNone/>
            </a:pPr>
            <a:r>
              <a:rPr lang="en-US" sz="1200" dirty="0">
                <a:latin typeface="Calibri" panose="020F0502020204030204" pitchFamily="34" charset="0"/>
                <a:ea typeface="Calibri" panose="020F0502020204030204" pitchFamily="34" charset="0"/>
                <a:cs typeface="Times New Roman" panose="02020603050405020304" pitchFamily="18" charset="0"/>
              </a:rPr>
              <a:t>The activities include, but are not limited to:</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buFont typeface="+mj-lt"/>
              <a:buAutoNum type="arabicPeriod"/>
            </a:pPr>
            <a:r>
              <a:rPr lang="en-US" sz="1200" kern="0" dirty="0"/>
              <a:t>Providing input for the development of a child and family-centered case plan that articulates specific strategies for achieving the child, youth and the family’s goals based on addressing identified needs, including meeting related court orders when required and building on or developing strengths.</a:t>
            </a:r>
          </a:p>
          <a:p>
            <a:pPr marL="342900" lvl="0" indent="-342900" fontAlgn="base">
              <a:buFont typeface="+mj-lt"/>
              <a:buAutoNum type="arabicPeriod"/>
            </a:pPr>
            <a:r>
              <a:rPr lang="en-US" sz="1200" kern="0" dirty="0"/>
              <a:t>Providing input into the placement decision made by the CFT and the services to be provided in order to support the child or youth.</a:t>
            </a:r>
          </a:p>
          <a:p>
            <a:pPr marL="457200" lvl="0" indent="-457200" fontAlgn="base">
              <a:lnSpc>
                <a:spcPct val="150000"/>
              </a:lnSpc>
              <a:buFont typeface="+mj-lt"/>
              <a:buAutoNum type="arabicPeriod" startAt="3"/>
            </a:pPr>
            <a:r>
              <a:rPr lang="en-US" sz="1200" kern="0" dirty="0"/>
              <a:t>Engaging and preparing the CFT members for CFT meetings</a:t>
            </a:r>
          </a:p>
          <a:p>
            <a:pPr marL="342900" lvl="0" indent="-342900" fontAlgn="base">
              <a:lnSpc>
                <a:spcPct val="150000"/>
              </a:lnSpc>
              <a:buFont typeface="+mj-lt"/>
              <a:buAutoNum type="arabicPeriod" startAt="3"/>
            </a:pPr>
            <a:r>
              <a:rPr lang="en-US" sz="1200" kern="0" dirty="0"/>
              <a:t> Coordinating and conducting a CFT meeting</a:t>
            </a:r>
          </a:p>
          <a:p>
            <a:pPr marL="342900" lvl="0" indent="-342900" fontAlgn="base">
              <a:lnSpc>
                <a:spcPct val="150000"/>
              </a:lnSpc>
              <a:buFont typeface="+mj-lt"/>
              <a:buAutoNum type="arabicPeriod" startAt="3"/>
            </a:pPr>
            <a:r>
              <a:rPr lang="en-US" sz="1200" kern="0" dirty="0"/>
              <a:t> Participation time at the CFT meeting</a:t>
            </a:r>
          </a:p>
          <a:p>
            <a:pPr marL="342900" lvl="0" indent="-342900" fontAlgn="base">
              <a:lnSpc>
                <a:spcPct val="150000"/>
              </a:lnSpc>
              <a:buFont typeface="+mj-lt"/>
              <a:buAutoNum type="arabicPeriod" startAt="3"/>
            </a:pPr>
            <a:r>
              <a:rPr lang="en-US" sz="1200" kern="0" dirty="0"/>
              <a:t> Documenting results of the CFT</a:t>
            </a:r>
          </a:p>
          <a:p>
            <a:pPr marL="0" indent="0">
              <a:lnSpc>
                <a:spcPct val="115000"/>
              </a:lnSpc>
              <a:spcBef>
                <a:spcPts val="0"/>
              </a:spcBef>
              <a:spcAft>
                <a:spcPts val="1000"/>
              </a:spcAft>
              <a:buFont typeface="Arial" panose="020B0604020202020204" pitchFamily="34" charset="0"/>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fontAlgn="base">
              <a:buNone/>
            </a:pPr>
            <a:r>
              <a:rPr lang="en-US" sz="1200" dirty="0">
                <a:latin typeface="Calibri" panose="020F0502020204030204" pitchFamily="34" charset="0"/>
                <a:ea typeface="Calibri" panose="020F0502020204030204" pitchFamily="34" charset="0"/>
                <a:cs typeface="Times New Roman" panose="02020603050405020304" pitchFamily="18" charset="0"/>
              </a:rPr>
              <a:t>Ensure counties establish appropriate procedures and methods and agree that each party: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buFont typeface="+mj-lt"/>
              <a:buAutoNum type="arabicPeriod"/>
            </a:pPr>
            <a:endParaRPr lang="en-US" sz="1200" kern="0" dirty="0"/>
          </a:p>
          <a:p>
            <a:pPr marL="342900" lvl="0" indent="-342900" fontAlgn="base">
              <a:buFont typeface="+mj-lt"/>
              <a:buAutoNum type="arabicPeriod"/>
            </a:pPr>
            <a:r>
              <a:rPr lang="en-US" sz="1200" kern="0" dirty="0"/>
              <a:t>Perform its duties and functions under the established protocol;</a:t>
            </a:r>
          </a:p>
          <a:p>
            <a:pPr marL="342900" lvl="0" indent="-342900" fontAlgn="base">
              <a:buFont typeface="+mj-lt"/>
              <a:buAutoNum type="arabicPeriod"/>
            </a:pPr>
            <a:r>
              <a:rPr lang="en-US" sz="1200" kern="0" dirty="0"/>
              <a:t>No duplication of activities or services occurs; </a:t>
            </a:r>
          </a:p>
          <a:p>
            <a:pPr marL="342900" lvl="0" indent="-342900" fontAlgn="base">
              <a:buFont typeface="+mj-lt"/>
              <a:buAutoNum type="arabicPeriod"/>
            </a:pPr>
            <a:r>
              <a:rPr lang="en-US" sz="1200" kern="0" dirty="0"/>
              <a:t>Services are distinct and different; and </a:t>
            </a:r>
          </a:p>
          <a:p>
            <a:pPr marL="342900" lvl="0" indent="-342900" fontAlgn="base">
              <a:buFont typeface="+mj-lt"/>
              <a:buAutoNum type="arabicPeriod"/>
            </a:pPr>
            <a:r>
              <a:rPr lang="en-US" sz="1200" kern="0" dirty="0"/>
              <a:t>CFT claimed cost is not duplicative</a:t>
            </a:r>
            <a:endParaRPr lang="en-US" sz="1200" dirty="0">
              <a:solidFill>
                <a:srgbClr val="000000"/>
              </a:solidFill>
              <a:uFill>
                <a:solidFill>
                  <a:srgbClr val="000000"/>
                </a:solidFill>
              </a:uFill>
              <a:latin typeface="Calibri" panose="020F0502020204030204" pitchFamily="34" charset="0"/>
            </a:endParaRPr>
          </a:p>
          <a:p>
            <a:pPr marL="0" indent="0">
              <a:lnSpc>
                <a:spcPct val="115000"/>
              </a:lnSpc>
              <a:spcBef>
                <a:spcPts val="0"/>
              </a:spcBef>
              <a:spcAft>
                <a:spcPts val="1000"/>
              </a:spcAft>
              <a:buFont typeface="Arial" panose="020B0604020202020204" pitchFamily="34" charset="0"/>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sz="1200" dirty="0">
                <a:solidFill>
                  <a:srgbClr val="333333"/>
                </a:solidFill>
                <a:latin typeface="Calibri" panose="020F0502020204030204" pitchFamily="34" charset="0"/>
                <a:ea typeface="Times New Roman" panose="02020603050405020304" pitchFamily="18" charset="0"/>
                <a:cs typeface="Calibri" panose="020F0502020204030204" pitchFamily="34" charset="0"/>
              </a:rPr>
              <a:t>CFT Detention-Probation Non-Federal was established to capture </a:t>
            </a:r>
            <a:r>
              <a:rPr lang="en-US" sz="1200" dirty="0">
                <a:latin typeface="Calibri" panose="020F0502020204030204" pitchFamily="34" charset="0"/>
                <a:ea typeface="Calibri" panose="020F0502020204030204" pitchFamily="34" charset="0"/>
                <a:cs typeface="Times New Roman" panose="02020603050405020304" pitchFamily="18" charset="0"/>
              </a:rPr>
              <a:t>Probation Officer participation in youth and family-centered CFT meetings for youth who: </a:t>
            </a:r>
          </a:p>
          <a:p>
            <a:pPr marL="171450" indent="-171450">
              <a:lnSpc>
                <a:spcPct val="115000"/>
              </a:lnSpc>
              <a:spcBef>
                <a:spcPts val="0"/>
              </a:spcBef>
              <a:spcAft>
                <a:spcPts val="1000"/>
              </a:spcAft>
              <a:buFont typeface="Arial" panose="020B0604020202020204" pitchFamily="34" charset="0"/>
              <a:buChar char="•"/>
            </a:pPr>
            <a:r>
              <a:rPr lang="en-US" sz="1200" dirty="0">
                <a:latin typeface="Calibri" panose="020F0502020204030204" pitchFamily="34" charset="0"/>
                <a:ea typeface="Calibri" panose="020F0502020204030204" pitchFamily="34" charset="0"/>
                <a:cs typeface="Times New Roman" panose="02020603050405020304" pitchFamily="18" charset="0"/>
              </a:rPr>
              <a:t>are in detention and </a:t>
            </a:r>
          </a:p>
          <a:p>
            <a:pPr marL="171450" indent="-171450">
              <a:lnSpc>
                <a:spcPct val="115000"/>
              </a:lnSpc>
              <a:spcBef>
                <a:spcPts val="0"/>
              </a:spcBef>
              <a:spcAft>
                <a:spcPts val="1000"/>
              </a:spcAft>
              <a:buFont typeface="Arial" panose="020B0604020202020204" pitchFamily="34" charset="0"/>
              <a:buChar char="•"/>
            </a:pPr>
            <a:r>
              <a:rPr lang="en-US" sz="1200" dirty="0">
                <a:latin typeface="Calibri" panose="020F0502020204030204" pitchFamily="34" charset="0"/>
                <a:ea typeface="Calibri" panose="020F0502020204030204" pitchFamily="34" charset="0"/>
                <a:cs typeface="Times New Roman" panose="02020603050405020304" pitchFamily="18" charset="0"/>
              </a:rPr>
              <a:t>have court orders for placement into Foster Care </a:t>
            </a:r>
          </a:p>
          <a:p>
            <a:pPr marL="171450" indent="-171450">
              <a:lnSpc>
                <a:spcPct val="115000"/>
              </a:lnSpc>
              <a:spcBef>
                <a:spcPts val="0"/>
              </a:spcBef>
              <a:spcAft>
                <a:spcPts val="1000"/>
              </a:spcAft>
              <a:buFont typeface="Arial" panose="020B0604020202020204" pitchFamily="34" charset="0"/>
              <a:buChar char="•"/>
            </a:pPr>
            <a:r>
              <a:rPr lang="en-US" sz="1200" dirty="0">
                <a:latin typeface="Calibri" panose="020F0502020204030204" pitchFamily="34" charset="0"/>
                <a:ea typeface="Calibri" panose="020F0502020204030204" pitchFamily="34" charset="0"/>
                <a:cs typeface="Times New Roman" panose="02020603050405020304" pitchFamily="18" charset="0"/>
              </a:rPr>
              <a:t>or in cases where the deputy probation officer knows he or she will be recommending to the court that the youth be placed into foster care.</a:t>
            </a:r>
          </a:p>
          <a:p>
            <a:pPr marL="0" indent="0">
              <a:lnSpc>
                <a:spcPct val="115000"/>
              </a:lnSpc>
              <a:spcBef>
                <a:spcPts val="0"/>
              </a:spcBef>
              <a:spcAft>
                <a:spcPts val="1000"/>
              </a:spcAft>
              <a:buFont typeface="Arial" panose="020B0604020202020204" pitchFamily="34" charset="0"/>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Bef>
                <a:spcPts val="0"/>
              </a:spcBef>
              <a:spcAft>
                <a:spcPts val="1000"/>
              </a:spcAft>
              <a:buFont typeface="Arial" panose="020B0604020202020204" pitchFamily="34" charset="0"/>
              <a:buNone/>
            </a:pPr>
            <a:r>
              <a:rPr lang="en-US" sz="1200" dirty="0">
                <a:solidFill>
                  <a:srgbClr val="333333"/>
                </a:solidFill>
                <a:latin typeface="Calibri" panose="020F0502020204030204" pitchFamily="34" charset="0"/>
                <a:ea typeface="Times New Roman" panose="02020603050405020304" pitchFamily="18" charset="0"/>
                <a:cs typeface="Calibri" panose="020F0502020204030204" pitchFamily="34" charset="0"/>
              </a:rPr>
              <a:t>CFT and FPPRS are inside the Waiver, while RFA is outside the Waiver. Waiver counties have access to all codes and shall claim to the same codes as non-waiver counties. </a:t>
            </a:r>
          </a:p>
          <a:p>
            <a:pPr marL="0" indent="0">
              <a:lnSpc>
                <a:spcPct val="115000"/>
              </a:lnSpc>
              <a:spcBef>
                <a:spcPts val="0"/>
              </a:spcBef>
              <a:spcAft>
                <a:spcPts val="1000"/>
              </a:spcAft>
              <a:buFont typeface="Arial" panose="020B0604020202020204" pitchFamily="34" charset="0"/>
              <a:buNone/>
            </a:pPr>
            <a:endParaRPr lang="en-US" sz="1200" dirty="0">
              <a:solidFill>
                <a:srgbClr val="333333"/>
              </a:solidFill>
              <a:latin typeface="Calibri" panose="020F0502020204030204" pitchFamily="34" charset="0"/>
              <a:ea typeface="Times New Roman" panose="02020603050405020304" pitchFamily="18" charset="0"/>
              <a:cs typeface="Calibri" panose="020F0502020204030204" pitchFamily="34" charset="0"/>
            </a:endParaRPr>
          </a:p>
          <a:p>
            <a:pPr marL="0" indent="0" fontAlgn="base">
              <a:buNone/>
            </a:pPr>
            <a:r>
              <a:rPr lang="en-US" sz="1200" dirty="0">
                <a:solidFill>
                  <a:srgbClr val="333333"/>
                </a:solidFill>
                <a:ea typeface="Times New Roman" panose="02020603050405020304" pitchFamily="18" charset="0"/>
                <a:cs typeface="Calibri" panose="020F0502020204030204" pitchFamily="34" charset="0"/>
              </a:rPr>
              <a:t>Both the social worker and probation officer can charge time for the same child </a:t>
            </a:r>
            <a:r>
              <a:rPr lang="en-US" sz="1200" u="sng" dirty="0">
                <a:solidFill>
                  <a:srgbClr val="333333"/>
                </a:solidFill>
                <a:ea typeface="Times New Roman" panose="02020603050405020304" pitchFamily="18" charset="0"/>
                <a:cs typeface="Calibri" panose="020F0502020204030204" pitchFamily="34" charset="0"/>
              </a:rPr>
              <a:t>if</a:t>
            </a:r>
            <a:r>
              <a:rPr lang="en-US" sz="1200" dirty="0">
                <a:solidFill>
                  <a:srgbClr val="333333"/>
                </a:solidFill>
                <a:ea typeface="Times New Roman" panose="02020603050405020304" pitchFamily="18" charset="0"/>
                <a:cs typeface="Calibri" panose="020F0502020204030204" pitchFamily="34" charset="0"/>
              </a:rPr>
              <a:t> both are making a referral to services and are not duplicating activities or services.  If two staff are charging for the same youth, they must ensure that each party:</a:t>
            </a:r>
            <a:endParaRPr lang="en-US" sz="1200" dirty="0"/>
          </a:p>
          <a:p>
            <a:pPr marL="0" lvl="0" indent="0" fontAlgn="base">
              <a:buNone/>
            </a:pPr>
            <a:endParaRPr lang="en-US" sz="1200" kern="0" dirty="0"/>
          </a:p>
          <a:p>
            <a:pPr marL="342900" lvl="0" indent="-342900" fontAlgn="base">
              <a:buFont typeface="+mj-lt"/>
              <a:buAutoNum type="arabicPeriod"/>
            </a:pPr>
            <a:r>
              <a:rPr lang="en-US" sz="1200" kern="0" dirty="0"/>
              <a:t>Perform its duties under an established protocol;</a:t>
            </a:r>
          </a:p>
          <a:p>
            <a:pPr marL="342900" lvl="0" indent="-342900" fontAlgn="base">
              <a:buFont typeface="+mj-lt"/>
              <a:buAutoNum type="arabicPeriod"/>
            </a:pPr>
            <a:r>
              <a:rPr lang="en-US" sz="1200" kern="0" dirty="0"/>
              <a:t>No duplication of activities or services occurs;</a:t>
            </a:r>
          </a:p>
          <a:p>
            <a:pPr marL="342900" lvl="0" indent="-342900" fontAlgn="base">
              <a:buFont typeface="+mj-lt"/>
              <a:buAutoNum type="arabicPeriod"/>
            </a:pPr>
            <a:r>
              <a:rPr lang="en-US" sz="1200" kern="0" dirty="0"/>
              <a:t>Ensure the services are indeed distinct and different; and</a:t>
            </a:r>
          </a:p>
          <a:p>
            <a:pPr marL="342900" lvl="0" indent="-342900" fontAlgn="base">
              <a:buFont typeface="+mj-lt"/>
              <a:buAutoNum type="arabicPeriod"/>
            </a:pPr>
            <a:r>
              <a:rPr lang="en-US" sz="1200" kern="0" dirty="0"/>
              <a:t>The CFT claimed cost is not duplicative.</a:t>
            </a:r>
          </a:p>
          <a:p>
            <a:pPr marL="0" indent="0">
              <a:lnSpc>
                <a:spcPct val="115000"/>
              </a:lnSpc>
              <a:spcBef>
                <a:spcPts val="0"/>
              </a:spcBef>
              <a:spcAft>
                <a:spcPts val="1000"/>
              </a:spcAft>
              <a:buFont typeface="Arial" panose="020B0604020202020204" pitchFamily="34" charset="0"/>
              <a:buNone/>
            </a:pPr>
            <a:endParaRPr lang="en-US" sz="1200" dirty="0">
              <a:solidFill>
                <a:srgbClr val="333333"/>
              </a:solidFill>
              <a:latin typeface="Calibri" panose="020F0502020204030204" pitchFamily="34" charset="0"/>
              <a:ea typeface="Times New Roman" panose="02020603050405020304" pitchFamily="18" charset="0"/>
              <a:cs typeface="Calibri" panose="020F0502020204030204" pitchFamily="34" charset="0"/>
            </a:endParaRPr>
          </a:p>
          <a:p>
            <a:r>
              <a:rPr lang="en-US" sz="1200" dirty="0">
                <a:solidFill>
                  <a:srgbClr val="333333"/>
                </a:solidFill>
                <a:ea typeface="Times New Roman" panose="02020603050405020304" pitchFamily="18" charset="0"/>
                <a:cs typeface="Calibri" panose="020F0502020204030204" pitchFamily="34" charset="0"/>
              </a:rPr>
              <a:t>Direct Billing: Counties can decide whether or not to direct bill costs such as travel.</a:t>
            </a:r>
          </a:p>
          <a:p>
            <a:endParaRPr lang="en-US" sz="1200" dirty="0">
              <a:solidFill>
                <a:srgbClr val="333333"/>
              </a:solidFill>
              <a:ea typeface="Times New Roman" panose="02020603050405020304" pitchFamily="18" charset="0"/>
              <a:cs typeface="Calibri" panose="020F0502020204030204" pitchFamily="34" charset="0"/>
            </a:endParaRPr>
          </a:p>
          <a:p>
            <a:r>
              <a:rPr lang="en-US" sz="1200" dirty="0">
                <a:solidFill>
                  <a:srgbClr val="333333"/>
                </a:solidFill>
                <a:ea typeface="Times New Roman" panose="02020603050405020304" pitchFamily="18" charset="0"/>
                <a:cs typeface="Calibri" panose="020F0502020204030204" pitchFamily="34" charset="0"/>
              </a:rPr>
              <a:t>Unallowable: Activities already claimed to Program Code (PC) 128 (Probation Title IV-E Pre-Placement) and PC 127 (Probation Title IV-E Case Management).  Funding must be used to supplement and not supplant these activities. CFTs costs for candidates are not </a:t>
            </a:r>
            <a:r>
              <a:rPr lang="en-US" sz="1200" dirty="0" err="1">
                <a:solidFill>
                  <a:srgbClr val="333333"/>
                </a:solidFill>
                <a:ea typeface="Times New Roman" panose="02020603050405020304" pitchFamily="18" charset="0"/>
                <a:cs typeface="Calibri" panose="020F0502020204030204" pitchFamily="34" charset="0"/>
              </a:rPr>
              <a:t>reimburseable</a:t>
            </a:r>
            <a:r>
              <a:rPr lang="en-US" sz="1200" dirty="0">
                <a:solidFill>
                  <a:srgbClr val="333333"/>
                </a:solidFill>
                <a:ea typeface="Times New Roman" panose="02020603050405020304" pitchFamily="18" charset="0"/>
                <a:cs typeface="Calibri" panose="020F0502020204030204" pitchFamily="34" charset="0"/>
              </a:rPr>
              <a:t> with CFT funds, however these costs may be claimed under the PC 128. </a:t>
            </a:r>
            <a:endParaRPr lang="en-US" sz="1200" dirty="0"/>
          </a:p>
          <a:p>
            <a:pPr marL="0" indent="0">
              <a:lnSpc>
                <a:spcPct val="115000"/>
              </a:lnSpc>
              <a:spcBef>
                <a:spcPts val="0"/>
              </a:spcBef>
              <a:spcAft>
                <a:spcPts val="1000"/>
              </a:spcAft>
              <a:buFont typeface="Arial" panose="020B0604020202020204" pitchFamily="34" charset="0"/>
              <a:buNone/>
            </a:pPr>
            <a:endParaRPr lang="en-US" sz="1200" dirty="0">
              <a:solidFill>
                <a:srgbClr val="333333"/>
              </a:solidFill>
              <a:latin typeface="Calibri" panose="020F0502020204030204" pitchFamily="34" charset="0"/>
              <a:ea typeface="Times New Roman" panose="02020603050405020304" pitchFamily="18" charset="0"/>
              <a:cs typeface="Calibri" panose="020F0502020204030204" pitchFamily="34" charset="0"/>
            </a:endParaRPr>
          </a:p>
          <a:p>
            <a:pPr marL="0" indent="0">
              <a:lnSpc>
                <a:spcPct val="115000"/>
              </a:lnSpc>
              <a:spcBef>
                <a:spcPts val="0"/>
              </a:spcBef>
              <a:spcAft>
                <a:spcPts val="1000"/>
              </a:spcAft>
              <a:buFont typeface="Arial" panose="020B0604020202020204" pitchFamily="34" charset="0"/>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9E309067-4430-47BE-BF38-BA39409D2F0E}" type="slidenum">
              <a:rPr lang="en-US" smtClean="0"/>
              <a:t>9</a:t>
            </a:fld>
            <a:endParaRPr lang="en-US"/>
          </a:p>
        </p:txBody>
      </p:sp>
    </p:spTree>
    <p:extLst>
      <p:ext uri="{BB962C8B-B14F-4D97-AF65-F5344CB8AC3E}">
        <p14:creationId xmlns:p14="http://schemas.microsoft.com/office/powerpoint/2010/main" val="275528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Details</a:t>
            </a:r>
          </a:p>
          <a:p>
            <a:pPr marL="203895" indent="-203895" defTabSz="543719">
              <a:spcBef>
                <a:spcPct val="20000"/>
              </a:spcBef>
              <a:buClr>
                <a:srgbClr val="E0E0E0"/>
              </a:buClr>
              <a:buFont typeface="Arial" panose="020B0604020202020204" pitchFamily="34" charset="0"/>
              <a:buChar char="•"/>
              <a:defRPr/>
            </a:pPr>
            <a:r>
              <a:rPr lang="en-US" sz="3000" dirty="0">
                <a:solidFill>
                  <a:srgbClr val="5A5A5A"/>
                </a:solidFill>
              </a:rPr>
              <a:t>FY 16/17 Allocation – CFL 16/17-24</a:t>
            </a:r>
            <a:endParaRPr lang="en-US" sz="2500" dirty="0">
              <a:solidFill>
                <a:srgbClr val="5A5A5A"/>
              </a:solidFill>
            </a:endParaRPr>
          </a:p>
          <a:p>
            <a:pPr marL="441773" lvl="1" indent="-169913" defTabSz="543719" fontAlgn="base">
              <a:spcBef>
                <a:spcPct val="20000"/>
              </a:spcBef>
              <a:buClr>
                <a:srgbClr val="E0E0E0"/>
              </a:buClr>
              <a:buFont typeface="Arial" panose="020B0604020202020204" pitchFamily="34" charset="0"/>
              <a:buChar char="–"/>
              <a:defRPr/>
            </a:pPr>
            <a:r>
              <a:rPr lang="en-US" sz="2500" dirty="0">
                <a:solidFill>
                  <a:srgbClr val="5A5A5A"/>
                </a:solidFill>
              </a:rPr>
              <a:t>$20.4M – Child Welfare Departments</a:t>
            </a:r>
          </a:p>
          <a:p>
            <a:pPr marL="441773" lvl="1" indent="-169913" defTabSz="543719" fontAlgn="base">
              <a:spcBef>
                <a:spcPct val="20000"/>
              </a:spcBef>
              <a:buClr>
                <a:srgbClr val="E0E0E0"/>
              </a:buClr>
              <a:buFont typeface="Arial" panose="020B0604020202020204" pitchFamily="34" charset="0"/>
              <a:buChar char="–"/>
              <a:defRPr/>
            </a:pPr>
            <a:r>
              <a:rPr lang="en-US" sz="2500" dirty="0">
                <a:solidFill>
                  <a:srgbClr val="5A5A5A"/>
                </a:solidFill>
              </a:rPr>
              <a:t>$1.6M – Probation Departments based on the following:</a:t>
            </a:r>
          </a:p>
          <a:p>
            <a:pPr marL="679650" lvl="2" indent="-135930" defTabSz="543719">
              <a:spcBef>
                <a:spcPct val="20000"/>
              </a:spcBef>
              <a:buClr>
                <a:srgbClr val="E0E0E0"/>
              </a:buClr>
              <a:buFont typeface="Arial" panose="020B0604020202020204" pitchFamily="34" charset="0"/>
              <a:buChar char="•"/>
              <a:defRPr/>
            </a:pPr>
            <a:r>
              <a:rPr lang="en-US" sz="2500" dirty="0">
                <a:solidFill>
                  <a:srgbClr val="5A5A5A"/>
                </a:solidFill>
              </a:rPr>
              <a:t>Funds were distributed based on a percent to total of the average point-in-time FY 2015-16 Child Welfare Services Foster Care cases as reported on the CA Child Welfare Indicators Project (CCWIP).</a:t>
            </a:r>
          </a:p>
          <a:p>
            <a:pPr marL="679650" lvl="2" indent="-135930" defTabSz="543719">
              <a:spcBef>
                <a:spcPct val="20000"/>
              </a:spcBef>
              <a:buClr>
                <a:srgbClr val="E0E0E0"/>
              </a:buClr>
              <a:buFont typeface="Arial" panose="020B0604020202020204" pitchFamily="34" charset="0"/>
              <a:buChar char="•"/>
              <a:defRPr/>
            </a:pPr>
            <a:r>
              <a:rPr lang="en-US" sz="2500" dirty="0">
                <a:solidFill>
                  <a:srgbClr val="5A5A5A"/>
                </a:solidFill>
              </a:rPr>
              <a:t>A minimum floor of $5,500 was incorporated for each county. Counties receiving an allocation above $40,000 will fund the minimum floor on a percent-to-total basis.</a:t>
            </a:r>
            <a:endParaRPr lang="en-US" sz="3000" dirty="0">
              <a:solidFill>
                <a:srgbClr val="5A5A5A"/>
              </a:solidFill>
            </a:endParaRPr>
          </a:p>
          <a:p>
            <a:r>
              <a:rPr lang="en-US" sz="2800" dirty="0"/>
              <a:t>FY 17/18 Allocation – CFL 17/18-42 – Methodology remains the same as used in FY 16/17</a:t>
            </a:r>
          </a:p>
          <a:p>
            <a:pPr lvl="1">
              <a:buFont typeface="Arial" panose="020B0604020202020204" pitchFamily="34" charset="0"/>
              <a:buChar char="•"/>
            </a:pPr>
            <a:r>
              <a:rPr lang="en-US" sz="2500" dirty="0"/>
              <a:t>$45.5M – Child Welfare Departments</a:t>
            </a:r>
          </a:p>
          <a:p>
            <a:pPr lvl="1">
              <a:buFont typeface="Arial" panose="020B0604020202020204" pitchFamily="34" charset="0"/>
              <a:buChar char="•"/>
            </a:pPr>
            <a:r>
              <a:rPr lang="en-US" sz="2500" dirty="0"/>
              <a:t>$5.6M – Probation Departments based on the following:</a:t>
            </a:r>
          </a:p>
          <a:p>
            <a:r>
              <a:rPr lang="en-US" sz="2500" dirty="0"/>
              <a:t>The FY 2017-18 GF allocations for the counties participating in the Title IV-E California Well-Being Project will be included in a forthcoming Title IV-E California Well-Being Project final allocation CFL, but are also displayed in CFL 17/18-42</a:t>
            </a:r>
          </a:p>
          <a:p>
            <a:endParaRPr lang="en-US" b="0" baseline="0" dirty="0"/>
          </a:p>
          <a:p>
            <a:r>
              <a:rPr lang="en-US" b="0" baseline="0" dirty="0"/>
              <a:t>Question: Can CFT be rolled over?</a:t>
            </a:r>
          </a:p>
          <a:p>
            <a:pPr defTabSz="966612">
              <a:defRPr/>
            </a:pPr>
            <a:r>
              <a:rPr lang="en-US" b="0" baseline="0" dirty="0"/>
              <a:t>Answer: </a:t>
            </a:r>
            <a:r>
              <a:rPr lang="en-US" sz="1300" dirty="0"/>
              <a:t>Answer: This is still being discussed with CWDA and CPOC.  It is anticipated that unspent funds from FY 2016-17 will be </a:t>
            </a:r>
            <a:r>
              <a:rPr lang="en-US" sz="1300" dirty="0" err="1"/>
              <a:t>reappropriated</a:t>
            </a:r>
            <a:r>
              <a:rPr lang="en-US" sz="1300" dirty="0"/>
              <a:t> to FY 2017 18 on a county specific basis.  CDSS is currently deciding on the framework of </a:t>
            </a:r>
            <a:r>
              <a:rPr lang="en-US" sz="1300" dirty="0" err="1"/>
              <a:t>reappropriation</a:t>
            </a:r>
            <a:r>
              <a:rPr lang="en-US" sz="1300" dirty="0"/>
              <a:t>.</a:t>
            </a:r>
          </a:p>
          <a:p>
            <a:endParaRPr lang="en-US" b="0" baseline="0" dirty="0"/>
          </a:p>
          <a:p>
            <a:r>
              <a:rPr lang="en-US" b="1" baseline="0" dirty="0"/>
              <a:t>Duration: </a:t>
            </a:r>
            <a:r>
              <a:rPr lang="en-US" b="0" baseline="0" dirty="0"/>
              <a:t>4 minutes</a:t>
            </a:r>
            <a:endParaRPr lang="en-US" b="1" dirty="0"/>
          </a:p>
          <a:p>
            <a:endParaRPr lang="en-US" dirty="0"/>
          </a:p>
        </p:txBody>
      </p:sp>
      <p:sp>
        <p:nvSpPr>
          <p:cNvPr id="4" name="Slide Number Placeholder 3"/>
          <p:cNvSpPr>
            <a:spLocks noGrp="1"/>
          </p:cNvSpPr>
          <p:nvPr>
            <p:ph type="sldNum" sz="quarter" idx="10"/>
          </p:nvPr>
        </p:nvSpPr>
        <p:spPr/>
        <p:txBody>
          <a:bodyPr/>
          <a:lstStyle/>
          <a:p>
            <a:fld id="{B4326A8C-F071-4309-B60E-654E5FBB971B}"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449207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Allowable and Unallowable Uses:</a:t>
            </a:r>
          </a:p>
          <a:p>
            <a:endParaRPr lang="en-US" sz="1200" dirty="0"/>
          </a:p>
          <a:p>
            <a:r>
              <a:rPr lang="en-US" sz="2800" dirty="0"/>
              <a:t>Activities performed for:</a:t>
            </a:r>
          </a:p>
          <a:p>
            <a:pPr marL="914400" lvl="1" indent="-457200">
              <a:buFont typeface="Arial" panose="020B0604020202020204" pitchFamily="34" charset="0"/>
              <a:buChar char="•"/>
            </a:pPr>
            <a:r>
              <a:rPr lang="en-US" sz="2800" dirty="0"/>
              <a:t>an applicant </a:t>
            </a:r>
          </a:p>
          <a:p>
            <a:pPr marL="914400" lvl="1" indent="-457200">
              <a:buFont typeface="Arial" panose="020B0604020202020204" pitchFamily="34" charset="0"/>
              <a:buChar char="•"/>
            </a:pPr>
            <a:r>
              <a:rPr lang="en-US" sz="2800" dirty="0"/>
              <a:t>an approved family applicant</a:t>
            </a:r>
          </a:p>
          <a:p>
            <a:pPr marL="914400" lvl="1" indent="-457200">
              <a:buFont typeface="Arial" panose="020B0604020202020204" pitchFamily="34" charset="0"/>
              <a:buChar char="•"/>
            </a:pPr>
            <a:r>
              <a:rPr lang="en-US" sz="2800" dirty="0"/>
              <a:t>an approved resource family (resource families may be related or non-related caregivers)</a:t>
            </a:r>
          </a:p>
          <a:p>
            <a:pPr marL="914400" lvl="1" indent="-457200">
              <a:buFont typeface="Arial" panose="020B0604020202020204" pitchFamily="34" charset="0"/>
              <a:buChar char="•"/>
            </a:pPr>
            <a:endParaRPr lang="en-US" sz="2800" dirty="0"/>
          </a:p>
          <a:p>
            <a:pPr lvl="0" fontAlgn="base"/>
            <a:r>
              <a:rPr lang="en-US" sz="2800" dirty="0"/>
              <a:t>Include RFA recruitment</a:t>
            </a:r>
          </a:p>
          <a:p>
            <a:pPr lvl="0" fontAlgn="base"/>
            <a:endParaRPr lang="en-US" sz="2800" dirty="0"/>
          </a:p>
          <a:p>
            <a:pPr lvl="0" fontAlgn="base"/>
            <a:r>
              <a:rPr lang="en-US" sz="2800" dirty="0"/>
              <a:t>Completing the comprehensive assessment as described in the Resource Family Written Directives and may also include but are not limited to:</a:t>
            </a:r>
          </a:p>
          <a:p>
            <a:pPr marL="771525" lvl="1" indent="-514350">
              <a:buFont typeface="+mj-lt"/>
              <a:buAutoNum type="arabicPeriod"/>
            </a:pPr>
            <a:r>
              <a:rPr lang="en-US" sz="2800" dirty="0"/>
              <a:t>Background checks, clearances and assessment </a:t>
            </a:r>
          </a:p>
          <a:p>
            <a:pPr marL="771525" lvl="1" indent="-514350">
              <a:buFont typeface="+mj-lt"/>
              <a:buAutoNum type="arabicPeriod"/>
            </a:pPr>
            <a:r>
              <a:rPr lang="en-US" sz="2800" dirty="0"/>
              <a:t>Home environment assessment </a:t>
            </a:r>
          </a:p>
          <a:p>
            <a:pPr marL="771525" lvl="1" indent="-514350">
              <a:buFont typeface="+mj-lt"/>
              <a:buAutoNum type="arabicPeriod"/>
            </a:pPr>
            <a:r>
              <a:rPr lang="en-US" sz="2800" dirty="0"/>
              <a:t>Permanency assessment </a:t>
            </a:r>
          </a:p>
          <a:p>
            <a:pPr marL="914400" lvl="1" indent="-457200">
              <a:buFont typeface="Arial" panose="020B0604020202020204" pitchFamily="34" charset="0"/>
              <a:buChar char="•"/>
            </a:pPr>
            <a:endParaRPr lang="en-US" sz="2800" dirty="0"/>
          </a:p>
          <a:p>
            <a:pPr marL="457200" lvl="0" indent="-457200">
              <a:buFont typeface="+mj-lt"/>
              <a:buAutoNum type="arabicPeriod" startAt="4"/>
            </a:pPr>
            <a:r>
              <a:rPr lang="en-US" sz="2800" dirty="0"/>
              <a:t>Pre-approval training </a:t>
            </a:r>
          </a:p>
          <a:p>
            <a:pPr marL="457200" lvl="0" indent="-457200">
              <a:buFont typeface="+mj-lt"/>
              <a:buAutoNum type="arabicPeriod" startAt="4"/>
            </a:pPr>
            <a:r>
              <a:rPr lang="en-US" sz="2800" dirty="0"/>
              <a:t>Written assessment </a:t>
            </a:r>
          </a:p>
          <a:p>
            <a:pPr marL="457200" lvl="0" indent="-457200">
              <a:buFont typeface="+mj-lt"/>
              <a:buAutoNum type="arabicPeriod" startAt="4"/>
            </a:pPr>
            <a:r>
              <a:rPr lang="en-US" sz="2800" dirty="0"/>
              <a:t>Activities related to emergency placements and placements based on a compelling reason</a:t>
            </a:r>
          </a:p>
          <a:p>
            <a:pPr marL="457200" lvl="0" indent="-457200">
              <a:buFont typeface="+mj-lt"/>
              <a:buAutoNum type="arabicPeriod" startAt="4"/>
            </a:pPr>
            <a:r>
              <a:rPr lang="en-US" sz="2800" dirty="0"/>
              <a:t>Information and data system activities </a:t>
            </a:r>
          </a:p>
          <a:p>
            <a:pPr marL="457200" lvl="0" indent="-457200">
              <a:buFont typeface="+mj-lt"/>
              <a:buAutoNum type="arabicPeriod" startAt="4"/>
            </a:pPr>
            <a:r>
              <a:rPr lang="en-US" sz="2800" dirty="0"/>
              <a:t>Travel related to any of the above </a:t>
            </a:r>
            <a:r>
              <a:rPr lang="en-US" sz="2800"/>
              <a:t>activities </a:t>
            </a:r>
          </a:p>
          <a:p>
            <a:pPr marL="0" lvl="0" indent="0">
              <a:buFont typeface="+mj-lt"/>
              <a:buNone/>
            </a:pPr>
            <a:endParaRPr lang="en-US" sz="2800" dirty="0"/>
          </a:p>
          <a:p>
            <a:pPr marL="0" lvl="0" indent="0">
              <a:buNone/>
            </a:pPr>
            <a:r>
              <a:rPr lang="en-US" sz="2800" dirty="0"/>
              <a:t>Training in the RFA Program for staff</a:t>
            </a:r>
          </a:p>
          <a:p>
            <a:pPr lvl="1"/>
            <a:r>
              <a:rPr lang="en-US" sz="2800" dirty="0"/>
              <a:t>Training personnel employed or preparing for employment by the Title IV-E agency administering the State Plan</a:t>
            </a:r>
          </a:p>
          <a:p>
            <a:pPr lvl="1"/>
            <a:r>
              <a:rPr lang="en-US" sz="2800" dirty="0"/>
              <a:t>Short-term training provided to current or prospective foster or adoptive parents.</a:t>
            </a:r>
          </a:p>
          <a:p>
            <a:pPr lvl="1"/>
            <a:r>
              <a:rPr lang="en-US" sz="2800" dirty="0"/>
              <a:t>Training provided to members of the state licenses or approved child care institutions providing foster care and adoptive children receiving Title IV-E assistance</a:t>
            </a:r>
            <a:endParaRPr lang="en-US" sz="3600" dirty="0"/>
          </a:p>
          <a:p>
            <a:pPr marL="914400" lvl="1" indent="-457200">
              <a:buFont typeface="Arial" panose="020B0604020202020204" pitchFamily="34" charset="0"/>
              <a:buChar char="•"/>
            </a:pPr>
            <a:endParaRPr lang="en-US" sz="2800" dirty="0"/>
          </a:p>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11</a:t>
            </a:fld>
            <a:endParaRPr lang="en-US" dirty="0"/>
          </a:p>
        </p:txBody>
      </p:sp>
    </p:spTree>
    <p:extLst>
      <p:ext uri="{BB962C8B-B14F-4D97-AF65-F5344CB8AC3E}">
        <p14:creationId xmlns:p14="http://schemas.microsoft.com/office/powerpoint/2010/main" val="263156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Details</a:t>
            </a:r>
          </a:p>
          <a:p>
            <a:pPr marL="181240" indent="-181240">
              <a:buFont typeface="Arial" panose="020B0604020202020204" pitchFamily="34" charset="0"/>
              <a:buChar char="•"/>
            </a:pPr>
            <a:r>
              <a:rPr lang="en-US" sz="1300" dirty="0"/>
              <a:t>CFL 17/18-47 AB403 requires that all currently licensed foster family homes, approved relative caregivers, an non-related extended family members (NREFM) must convert to RFA no later than December 31, 2019. State law also requires that these caregivers receive notification from counties of these requirements, that families have an approved adoption home study prior to January 1, 2018, and for some other families, to have a psychosocial assessment of the family.</a:t>
            </a:r>
          </a:p>
          <a:p>
            <a:pPr marL="181240" indent="-181240">
              <a:buFont typeface="Arial" panose="020B0604020202020204" pitchFamily="34" charset="0"/>
              <a:buChar char="•"/>
            </a:pPr>
            <a:r>
              <a:rPr lang="en-US" sz="1300" dirty="0"/>
              <a:t>In consultation with CPOC, the distribution of the $1.2 million is based on the budget assumptions for FFA conversion, New RFA Homes, Due Process, Administrative Notices, Registered Sex Offender checks, Adam Walsh out of state background checks, Complaints and Annual RFA updates. To ensure there is an adequate level of funding to support new implementation activities required under the RFA program for very small, small, and medium size counties, the distribution includes the following floors: </a:t>
            </a:r>
          </a:p>
          <a:p>
            <a:pPr marL="664546" lvl="1" indent="-181240">
              <a:buFont typeface="Arial" panose="020B0604020202020204" pitchFamily="34" charset="0"/>
              <a:buChar char="•"/>
            </a:pPr>
            <a:r>
              <a:rPr lang="en-US" sz="1300" dirty="0"/>
              <a:t>$3,000 Very small AND small counties</a:t>
            </a:r>
          </a:p>
          <a:p>
            <a:pPr marL="664546" lvl="1" indent="-181240">
              <a:buFont typeface="Arial" panose="020B0604020202020204" pitchFamily="34" charset="0"/>
              <a:buChar char="•"/>
            </a:pPr>
            <a:r>
              <a:rPr lang="en-US" sz="1300" dirty="0"/>
              <a:t>$10,000 Medium Counties </a:t>
            </a:r>
          </a:p>
          <a:p>
            <a:pPr marL="181240" indent="-181240">
              <a:buFont typeface="Arial" panose="020B0604020202020204" pitchFamily="34" charset="0"/>
              <a:buChar char="•"/>
            </a:pPr>
            <a:r>
              <a:rPr lang="en-US" sz="1300" dirty="0"/>
              <a:t>The RFA allocation is subject to the application of the Federal discount rate for Child Welfare Departments.</a:t>
            </a:r>
          </a:p>
          <a:p>
            <a:r>
              <a:rPr lang="en-US" sz="1300" dirty="0"/>
              <a:t>ACL 16-58</a:t>
            </a:r>
          </a:p>
          <a:p>
            <a:r>
              <a:rPr lang="en-US" sz="1300" dirty="0"/>
              <a:t>·        FY 16/17 total non-federal costs approximately $14.3m which represented 6 months of funding ‘</a:t>
            </a:r>
          </a:p>
          <a:p>
            <a:r>
              <a:rPr lang="en-US" sz="1300" dirty="0"/>
              <a:t>·        From the $14.3m, $6.3m  was offset by subsumed activities within the 2011 Realignment base funding</a:t>
            </a:r>
          </a:p>
          <a:p>
            <a:r>
              <a:rPr lang="en-US" sz="1300" dirty="0"/>
              <a:t>o   Subsumed activities included: Annual and Multiple Relative Home Approvals, Adoptions Approvals and Adoptions Background Check</a:t>
            </a:r>
          </a:p>
          <a:p>
            <a:r>
              <a:rPr lang="en-US" sz="1300" dirty="0"/>
              <a:t>·        Resulted in $8m in General Fund for RFA</a:t>
            </a:r>
          </a:p>
          <a:p>
            <a:endParaRPr lang="en-US" b="0" baseline="0" dirty="0"/>
          </a:p>
          <a:p>
            <a:r>
              <a:rPr lang="en-US" b="0" baseline="0" dirty="0"/>
              <a:t>Question: Can RFA funds be rolled over?</a:t>
            </a:r>
          </a:p>
          <a:p>
            <a:pPr defTabSz="966612">
              <a:defRPr/>
            </a:pPr>
            <a:r>
              <a:rPr lang="en-US" sz="1300" dirty="0"/>
              <a:t>Answer: RFA funds can rollover.  Each departments amount should just rollover into the next year.</a:t>
            </a:r>
          </a:p>
          <a:p>
            <a:endParaRPr lang="en-US" b="0" baseline="0" dirty="0"/>
          </a:p>
          <a:p>
            <a:r>
              <a:rPr lang="en-US" b="1" baseline="0" dirty="0"/>
              <a:t>Duration: </a:t>
            </a:r>
            <a:r>
              <a:rPr lang="en-US" b="0" baseline="0" dirty="0"/>
              <a:t>2 minutes</a:t>
            </a:r>
            <a:endParaRPr lang="en-US" b="1" dirty="0"/>
          </a:p>
          <a:p>
            <a:endParaRPr lang="en-US" dirty="0"/>
          </a:p>
        </p:txBody>
      </p:sp>
      <p:sp>
        <p:nvSpPr>
          <p:cNvPr id="4" name="Slide Number Placeholder 3"/>
          <p:cNvSpPr>
            <a:spLocks noGrp="1"/>
          </p:cNvSpPr>
          <p:nvPr>
            <p:ph type="sldNum" sz="quarter" idx="10"/>
          </p:nvPr>
        </p:nvSpPr>
        <p:spPr/>
        <p:txBody>
          <a:bodyPr/>
          <a:lstStyle/>
          <a:p>
            <a:fld id="{B4326A8C-F071-4309-B60E-654E5FBB971B}"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2685075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Details</a:t>
            </a:r>
          </a:p>
          <a:p>
            <a:pPr marL="181240" indent="-181240" defTabSz="966612">
              <a:buFont typeface="Arial" panose="020B0604020202020204" pitchFamily="34" charset="0"/>
              <a:buChar char="•"/>
              <a:defRPr/>
            </a:pPr>
            <a:r>
              <a:rPr lang="en-US" sz="1300" dirty="0"/>
              <a:t>$23,000 allocated based on the following methodology for child welfare and probation agencies in the Budget Act of 2016</a:t>
            </a:r>
          </a:p>
          <a:p>
            <a:endParaRPr lang="en-US" sz="1300" dirty="0"/>
          </a:p>
          <a:p>
            <a:r>
              <a:rPr lang="en-US" sz="1300" dirty="0"/>
              <a:t>Question: Can Second Level Review funding be rolled over?</a:t>
            </a:r>
          </a:p>
          <a:p>
            <a:pPr defTabSz="966612">
              <a:defRPr/>
            </a:pPr>
            <a:r>
              <a:rPr lang="en-US" sz="1300" dirty="0"/>
              <a:t>Answer: This is still being discussed with CWDA and CPOC.  It is anticipated that unspent funds from FY 2016-17 will be </a:t>
            </a:r>
            <a:r>
              <a:rPr lang="en-US" sz="1300" dirty="0" err="1"/>
              <a:t>reappropriated</a:t>
            </a:r>
            <a:r>
              <a:rPr lang="en-US" sz="1300" dirty="0"/>
              <a:t> to FY 2017-18 on a county specific basis.  CDSS is currently deciding on the framework of </a:t>
            </a:r>
            <a:r>
              <a:rPr lang="en-US" sz="1300" dirty="0" err="1"/>
              <a:t>reappropriation</a:t>
            </a:r>
            <a:r>
              <a:rPr lang="en-US" sz="1300" dirty="0"/>
              <a:t>.</a:t>
            </a:r>
          </a:p>
          <a:p>
            <a:endParaRPr lang="en-US" sz="1300" dirty="0"/>
          </a:p>
          <a:p>
            <a:pPr marL="186478" indent="-186478">
              <a:buFont typeface="Arial" panose="020B0604020202020204" pitchFamily="34" charset="0"/>
              <a:buChar char="•"/>
            </a:pPr>
            <a:endParaRPr lang="en-US" b="0" baseline="0" dirty="0"/>
          </a:p>
          <a:p>
            <a:r>
              <a:rPr lang="en-US" b="1" baseline="0" dirty="0"/>
              <a:t>Duration: </a:t>
            </a:r>
            <a:r>
              <a:rPr lang="en-US" b="0" baseline="0" dirty="0"/>
              <a:t>2 minutes</a:t>
            </a:r>
            <a:endParaRPr lang="en-US" b="1" dirty="0"/>
          </a:p>
          <a:p>
            <a:endParaRPr lang="en-US" dirty="0"/>
          </a:p>
        </p:txBody>
      </p:sp>
      <p:sp>
        <p:nvSpPr>
          <p:cNvPr id="4" name="Slide Number Placeholder 3"/>
          <p:cNvSpPr>
            <a:spLocks noGrp="1"/>
          </p:cNvSpPr>
          <p:nvPr>
            <p:ph type="sldNum" sz="quarter" idx="10"/>
          </p:nvPr>
        </p:nvSpPr>
        <p:spPr/>
        <p:txBody>
          <a:bodyPr/>
          <a:lstStyle/>
          <a:p>
            <a:fld id="{B4326A8C-F071-4309-B60E-654E5FBB971B}"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6943775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a:t>Click to edit master title style</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a:t>Company Logo</a:t>
            </a: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4/12/2018</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F51B4D67-EF46-436F-893B-C47E8D26DC55}" type="datetimeFigureOut">
              <a:rPr lang="en-US" smtClean="0"/>
              <a:t>4/12/2018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9D40108-CBCF-43ED-BC03-917E86920ED9}" type="slidenum">
              <a:rPr lang="en-US" smtClean="0"/>
              <a:t>‹#›</a:t>
            </a:fld>
            <a:endParaRPr lang="en-US"/>
          </a:p>
        </p:txBody>
      </p:sp>
    </p:spTree>
    <p:extLst>
      <p:ext uri="{BB962C8B-B14F-4D97-AF65-F5344CB8AC3E}">
        <p14:creationId xmlns:p14="http://schemas.microsoft.com/office/powerpoint/2010/main" val="2169334650"/>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4" y="0"/>
            <a:ext cx="9100457" cy="6879771"/>
          </a:xfrm>
          <a:prstGeom prst="rect">
            <a:avLst/>
          </a:prstGeom>
        </p:spPr>
      </p:pic>
      <p:sp>
        <p:nvSpPr>
          <p:cNvPr id="2" name="Title 1"/>
          <p:cNvSpPr>
            <a:spLocks noGrp="1"/>
          </p:cNvSpPr>
          <p:nvPr>
            <p:ph type="ctrTitle" hasCustomPrompt="1"/>
          </p:nvPr>
        </p:nvSpPr>
        <p:spPr>
          <a:xfrm>
            <a:off x="2590801" y="2286002"/>
            <a:ext cx="6180224" cy="1470025"/>
          </a:xfrm>
        </p:spPr>
        <p:txBody>
          <a:bodyPr anchor="t"/>
          <a:lstStyle>
            <a:lvl1pPr algn="r">
              <a:defRPr b="1" cap="small" baseline="0">
                <a:solidFill>
                  <a:srgbClr val="003300"/>
                </a:solidFill>
              </a:defRPr>
            </a:lvl1pPr>
          </a:lstStyle>
          <a:p>
            <a:r>
              <a:rPr lang="en-US" dirty="0"/>
              <a:t>Click to edit master title style</a:t>
            </a:r>
          </a:p>
        </p:txBody>
      </p:sp>
      <p:sp>
        <p:nvSpPr>
          <p:cNvPr id="3" name="Subtitle 2"/>
          <p:cNvSpPr>
            <a:spLocks noGrp="1"/>
          </p:cNvSpPr>
          <p:nvPr>
            <p:ph type="subTitle" idx="1"/>
          </p:nvPr>
        </p:nvSpPr>
        <p:spPr>
          <a:xfrm>
            <a:off x="3962401" y="4038600"/>
            <a:ext cx="4772528" cy="990600"/>
          </a:xfrm>
        </p:spPr>
        <p:txBody>
          <a:bodyPr>
            <a:normAutofit/>
          </a:bodyPr>
          <a:lstStyle>
            <a:lvl1pPr marL="0" indent="0" algn="r">
              <a:buNone/>
              <a:defRPr sz="1500" b="0">
                <a:solidFill>
                  <a:schemeClr val="tx1"/>
                </a:solidFill>
                <a:latin typeface="Georgia"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1500" baseline="0"/>
            </a:lvl1pPr>
          </a:lstStyle>
          <a:p>
            <a:r>
              <a:rPr lang="en-US" dirty="0"/>
              <a:t>Company Logo</a:t>
            </a:r>
          </a:p>
        </p:txBody>
      </p:sp>
    </p:spTree>
    <p:extLst>
      <p:ext uri="{BB962C8B-B14F-4D97-AF65-F5344CB8AC3E}">
        <p14:creationId xmlns:p14="http://schemas.microsoft.com/office/powerpoint/2010/main" val="407351817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4"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3000" b="1" cap="small" baseline="0">
                <a:solidFill>
                  <a:srgbClr val="003300"/>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350"/>
            </a:lvl1pPr>
          </a:lstStyle>
          <a:p>
            <a:r>
              <a:rPr lang="en-US" dirty="0"/>
              <a:t>Company Logo</a:t>
            </a:r>
          </a:p>
        </p:txBody>
      </p:sp>
    </p:spTree>
    <p:extLst>
      <p:ext uri="{BB962C8B-B14F-4D97-AF65-F5344CB8AC3E}">
        <p14:creationId xmlns:p14="http://schemas.microsoft.com/office/powerpoint/2010/main" val="249731019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a:t>Click To Edit Master Title Style</a:t>
            </a:r>
          </a:p>
        </p:txBody>
      </p:sp>
      <p:sp>
        <p:nvSpPr>
          <p:cNvPr id="3" name="Content Placeholder 2"/>
          <p:cNvSpPr>
            <a:spLocks noGrp="1"/>
          </p:cNvSpPr>
          <p:nvPr>
            <p:ph idx="1"/>
          </p:nvPr>
        </p:nvSpPr>
        <p:spPr>
          <a:xfrm>
            <a:off x="762000" y="1596413"/>
            <a:ext cx="8077200" cy="4297363"/>
          </a:xfrm>
        </p:spPr>
        <p:txBody>
          <a:bodyPr>
            <a:normAutofit/>
          </a:bodyPr>
          <a:lstStyle>
            <a:lvl1pPr>
              <a:defRPr sz="2400">
                <a:latin typeface="+mn-lt"/>
              </a:defRPr>
            </a:lvl1pPr>
            <a:lvl2pPr>
              <a:defRPr sz="2100">
                <a:latin typeface="+mn-lt"/>
              </a:defRPr>
            </a:lvl2pPr>
            <a:lvl3pPr>
              <a:defRPr sz="1800">
                <a:latin typeface="+mn-lt"/>
              </a:defRPr>
            </a:lvl3pPr>
            <a:lvl4pPr>
              <a:defRPr sz="1800">
                <a:latin typeface="+mn-lt"/>
              </a:defRPr>
            </a:lvl4pPr>
            <a:lvl5pPr>
              <a:defRPr sz="18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2"/>
            <a:ext cx="2133600" cy="365125"/>
          </a:xfrm>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65629738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71831481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858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36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736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115091166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8036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19194945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a:t>Company Logo</a:t>
            </a: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16809942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102123004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274640"/>
            <a:ext cx="5867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372702207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36472976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405535397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4" y="0"/>
            <a:ext cx="9100457" cy="6879771"/>
          </a:xfrm>
          <a:prstGeom prst="rect">
            <a:avLst/>
          </a:prstGeom>
        </p:spPr>
      </p:pic>
      <p:sp>
        <p:nvSpPr>
          <p:cNvPr id="3" name="Date Placeholder 3"/>
          <p:cNvSpPr>
            <a:spLocks noGrp="1"/>
          </p:cNvSpPr>
          <p:nvPr>
            <p:ph type="dt" sz="half" idx="10"/>
          </p:nvPr>
        </p:nvSpPr>
        <p:spPr>
          <a:xfrm>
            <a:off x="762000" y="6356352"/>
            <a:ext cx="2133600" cy="365125"/>
          </a:xfrm>
        </p:spPr>
        <p:txBody>
          <a:bodyPr/>
          <a:lstStyle/>
          <a:p>
            <a:fld id="{757B281C-5159-4971-8228-52B9A72E9ED2}" type="datetimeFigureOut">
              <a:rPr lang="en-US" smtClean="0"/>
              <a:pPr/>
              <a:t>4/12/2018</a:t>
            </a:fld>
            <a:endParaRPr lang="en-US" dirty="0"/>
          </a:p>
        </p:txBody>
      </p:sp>
      <p:sp>
        <p:nvSpPr>
          <p:cNvPr id="4" name="Footer Placeholder 4"/>
          <p:cNvSpPr>
            <a:spLocks noGrp="1"/>
          </p:cNvSpPr>
          <p:nvPr>
            <p:ph type="ftr" sz="quarter" idx="11"/>
          </p:nvPr>
        </p:nvSpPr>
        <p:spPr>
          <a:xfrm>
            <a:off x="3352800" y="6356352"/>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2"/>
            <a:ext cx="2133600" cy="365125"/>
          </a:xfrm>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68898663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1_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34290" indent="0" algn="r">
              <a:buNone/>
              <a:defRPr>
                <a:solidFill>
                  <a:schemeClr val="tx1"/>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F51B4D67-EF46-436F-893B-C47E8D26DC55}" type="datetimeFigureOut">
              <a:rPr lang="en-US" smtClean="0"/>
              <a:t>4/12/2018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9D40108-CBCF-43ED-BC03-917E86920ED9}" type="slidenum">
              <a:rPr lang="en-US" smtClean="0"/>
              <a:t>‹#›</a:t>
            </a:fld>
            <a:endParaRPr lang="en-US"/>
          </a:p>
        </p:txBody>
      </p:sp>
    </p:spTree>
    <p:extLst>
      <p:ext uri="{BB962C8B-B14F-4D97-AF65-F5344CB8AC3E}">
        <p14:creationId xmlns:p14="http://schemas.microsoft.com/office/powerpoint/2010/main" val="2760902708"/>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a:t>Click To Edit Master Title Style</a:t>
            </a:r>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B281C-5159-4971-8228-52B9A72E9ED2}" type="datetimeFigureOut">
              <a:rPr lang="en-US" smtClean="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2.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4/12/2018</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4"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2000" y="1600202"/>
            <a:ext cx="80772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57B281C-5159-4971-8228-52B9A72E9ED2}" type="datetimeFigureOut">
              <a:rPr lang="en-US" smtClean="0"/>
              <a:pPr/>
              <a:t>4/12/2018</a:t>
            </a:fld>
            <a:endParaRPr lang="en-US" dirty="0"/>
          </a:p>
        </p:txBody>
      </p:sp>
      <p:sp>
        <p:nvSpPr>
          <p:cNvPr id="5" name="Footer Placeholder 4"/>
          <p:cNvSpPr>
            <a:spLocks noGrp="1"/>
          </p:cNvSpPr>
          <p:nvPr>
            <p:ph type="ftr" sz="quarter" idx="3"/>
          </p:nvPr>
        </p:nvSpPr>
        <p:spPr>
          <a:xfrm>
            <a:off x="33528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399" y="-109183"/>
            <a:ext cx="818707" cy="7083189"/>
          </a:xfrm>
          <a:prstGeom prst="rect">
            <a:avLst/>
          </a:prstGeom>
        </p:spPr>
      </p:pic>
    </p:spTree>
    <p:extLst>
      <p:ext uri="{BB962C8B-B14F-4D97-AF65-F5344CB8AC3E}">
        <p14:creationId xmlns:p14="http://schemas.microsoft.com/office/powerpoint/2010/main" val="358400710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xStyles>
    <p:titleStyle>
      <a:lvl1pPr algn="l" defTabSz="685800" rtl="0" eaLnBrk="1" latinLnBrk="0" hangingPunct="1">
        <a:spcBef>
          <a:spcPct val="0"/>
        </a:spcBef>
        <a:buNone/>
        <a:defRPr lang="en-US" sz="3300" kern="1200" dirty="0" smtClean="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www.dss.cahwnet.gov/lettersnotices/EntRes/getinfo/cfl/2015-16/15-16_65.pdf"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cdss.ca.gov/inforesources" TargetMode="Externa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mailto:RFA@dss.ca.gov" TargetMode="External"/><Relationship Id="rId2" Type="http://schemas.openxmlformats.org/officeDocument/2006/relationships/hyperlink" Target="mailto:Fiscal.Systems@dss.ca.gov" TargetMode="External"/><Relationship Id="rId1" Type="http://schemas.openxmlformats.org/officeDocument/2006/relationships/slideLayout" Target="../slideLayouts/slideLayout3.xml"/><Relationship Id="rId5" Type="http://schemas.openxmlformats.org/officeDocument/2006/relationships/hyperlink" Target="mailto:CCR@dss.ca.gov" TargetMode="External"/><Relationship Id="rId4" Type="http://schemas.openxmlformats.org/officeDocument/2006/relationships/hyperlink" Target="mailto:CWSCoordination@dss.ca.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hyperlink" Target="http://www.cdss.ca.gov/Portals/9/CFL/2017-18/17-18_09E.pdf?ver=2017-09-19-154407-257" TargetMode="External"/><Relationship Id="rId13" Type="http://schemas.openxmlformats.org/officeDocument/2006/relationships/hyperlink" Target="http://www.cdss.ca.gov/Portals/9/CFL/2016-17/16-17_71.pdf?ver=2017-06-06-095318-243" TargetMode="External"/><Relationship Id="rId18" Type="http://schemas.openxmlformats.org/officeDocument/2006/relationships/hyperlink" Target="http://www.cdss.ca.gov/lettersnotices/EntRes/getinfo/acl/2017/17-11.pdf" TargetMode="External"/><Relationship Id="rId3" Type="http://schemas.openxmlformats.org/officeDocument/2006/relationships/hyperlink" Target="http://www.dss.cahwnet.gov/lettersnotices/EntRes/getinfo/acl/2015/15-88.pdf" TargetMode="External"/><Relationship Id="rId7" Type="http://schemas.openxmlformats.org/officeDocument/2006/relationships/hyperlink" Target="http://www.cdss.ca.gov/Portals/9/CFL/2017-18/17-18_09.pdf?ver=2017-07-31-155218-673" TargetMode="External"/><Relationship Id="rId12" Type="http://schemas.openxmlformats.org/officeDocument/2006/relationships/hyperlink" Target="http://www.cdss.ca.gov/Portals/9/ACL/2017/17-122.pdf?ver=2018-01-10-151213-733" TargetMode="External"/><Relationship Id="rId17" Type="http://schemas.openxmlformats.org/officeDocument/2006/relationships/hyperlink" Target="http://www.cdss.ca.gov/Portals/9/CFL/2016-17/16-17_41EII.pdf?ver=2017-02-22-144725-223" TargetMode="External"/><Relationship Id="rId2" Type="http://schemas.openxmlformats.org/officeDocument/2006/relationships/hyperlink" Target="http://www.dss.cahwnet.gov/lettersnotices/EntRes/getinfo/acl/2015/15-76.pdf" TargetMode="External"/><Relationship Id="rId16" Type="http://schemas.openxmlformats.org/officeDocument/2006/relationships/hyperlink" Target="http://www.cdss.ca.gov/lettersnotices/EntRes/getinfo/cfl/2016-17/16-17_41E.pdf" TargetMode="External"/><Relationship Id="rId20" Type="http://schemas.openxmlformats.org/officeDocument/2006/relationships/hyperlink" Target="http://www.cdss.ca.gov/Portals/9/CFL/2017-18/17-18_32E.pdf?ver=2017-12-28-131155-887" TargetMode="External"/><Relationship Id="rId1" Type="http://schemas.openxmlformats.org/officeDocument/2006/relationships/slideLayout" Target="../slideLayouts/slideLayout3.xml"/><Relationship Id="rId6" Type="http://schemas.openxmlformats.org/officeDocument/2006/relationships/hyperlink" Target="http://www.dss.cahwnet.gov/lettersnotices/EntRes/getinfo/cfl/2016-17/16-17_22.pdf" TargetMode="External"/><Relationship Id="rId11" Type="http://schemas.openxmlformats.org/officeDocument/2006/relationships/hyperlink" Target="http://www.dss.cahwnet.gov/lettersnotices/EntRes/getinfo/cfl/2015-16/15-16_65.pdf" TargetMode="External"/><Relationship Id="rId5" Type="http://schemas.openxmlformats.org/officeDocument/2006/relationships/hyperlink" Target="http://www.dss.cahwnet.gov/lettersnotices/EntRes/getinfo/acl/2016/16-84.pdf" TargetMode="External"/><Relationship Id="rId15" Type="http://schemas.openxmlformats.org/officeDocument/2006/relationships/hyperlink" Target="http://www.dss.cahwnet.gov/lettersnotices/EntRes/getinfo/cfl/2016-17/16-17_41.pdf" TargetMode="External"/><Relationship Id="rId10" Type="http://schemas.openxmlformats.org/officeDocument/2006/relationships/hyperlink" Target="http://www.dss.cahwnet.gov/lettersnotices/EntRes/getinfo/acl/2016/16-58.pdf" TargetMode="External"/><Relationship Id="rId19" Type="http://schemas.openxmlformats.org/officeDocument/2006/relationships/hyperlink" Target="http://www.cdss.ca.gov/Portals/9/CFL/2017-18/17-18_32.pdf?ver=2017-11-27-142848-427" TargetMode="External"/><Relationship Id="rId4" Type="http://schemas.openxmlformats.org/officeDocument/2006/relationships/hyperlink" Target="http://www.dss.cahwnet.gov/lettersnotices/EntRes/getinfo/cfl/15-16_48.pdf" TargetMode="External"/><Relationship Id="rId9" Type="http://schemas.openxmlformats.org/officeDocument/2006/relationships/hyperlink" Target="http://www.dss.cahwnet.gov/lettersnotices/EntRes/getinfo/acl/2016/16-10.pdf" TargetMode="External"/><Relationship Id="rId14" Type="http://schemas.openxmlformats.org/officeDocument/2006/relationships/hyperlink" Target="http://www.dss.cahwnet.gov/lettersnotices/EntRes/getinfo/acl/2016/16-79.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133600" y="685800"/>
            <a:ext cx="6180224" cy="1470025"/>
          </a:xfrm>
        </p:spPr>
        <p:txBody>
          <a:bodyPr>
            <a:normAutofit fontScale="90000"/>
          </a:bodyPr>
          <a:lstStyle/>
          <a:p>
            <a:pPr algn="ctr"/>
            <a:r>
              <a:rPr lang="en-US" sz="6000" dirty="0"/>
              <a:t>CCR Funding Streams: What is Allowable and What if it Isn't Enough?</a:t>
            </a:r>
            <a:br>
              <a:rPr lang="en-US" sz="6000" dirty="0"/>
            </a:br>
            <a:br>
              <a:rPr lang="en-US" dirty="0"/>
            </a:br>
            <a:r>
              <a:rPr lang="en-US" dirty="0"/>
              <a:t>Presented </a:t>
            </a:r>
            <a:r>
              <a:rPr lang="en-US"/>
              <a:t>By: California </a:t>
            </a:r>
            <a:r>
              <a:rPr lang="en-US" dirty="0"/>
              <a:t>Department of Social Services </a:t>
            </a:r>
            <a:br>
              <a:rPr lang="en-US" dirty="0"/>
            </a:br>
            <a:endParaRPr lang="en-US" dirty="0"/>
          </a:p>
        </p:txBody>
      </p:sp>
      <p:sp>
        <p:nvSpPr>
          <p:cNvPr id="3" name="Subtitle 2"/>
          <p:cNvSpPr>
            <a:spLocks noGrp="1"/>
          </p:cNvSpPr>
          <p:nvPr>
            <p:ph type="subTitle" idx="1"/>
            <p:custDataLst>
              <p:tags r:id="rId3"/>
            </p:custDataLst>
          </p:nvPr>
        </p:nvSpPr>
        <p:spPr/>
        <p:txBody>
          <a:bodyPr>
            <a:normAutofit/>
          </a:bodyPr>
          <a:lstStyle/>
          <a:p>
            <a:endParaRPr lang="en-US" sz="2400" dirty="0">
              <a:latin typeface="+mn-lt"/>
            </a:endParaRPr>
          </a:p>
          <a:p>
            <a:endParaRPr lang="en-US" sz="2400" dirty="0">
              <a:latin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CFT Allocation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63443240"/>
              </p:ext>
            </p:extLst>
          </p:nvPr>
        </p:nvGraphicFramePr>
        <p:xfrm>
          <a:off x="792480" y="1371600"/>
          <a:ext cx="8001000" cy="2887980"/>
        </p:xfrm>
        <a:graphic>
          <a:graphicData uri="http://schemas.openxmlformats.org/drawingml/2006/table">
            <a:tbl>
              <a:tblPr firstRow="1" bandRow="1">
                <a:tableStyleId>{5C22544A-7EE6-4342-B048-85BDC9FD1C3A}</a:tableStyleId>
              </a:tblPr>
              <a:tblGrid>
                <a:gridCol w="1028700">
                  <a:extLst>
                    <a:ext uri="{9D8B030D-6E8A-4147-A177-3AD203B41FA5}">
                      <a16:colId xmlns:a16="http://schemas.microsoft.com/office/drawing/2014/main" val="20000"/>
                    </a:ext>
                  </a:extLst>
                </a:gridCol>
                <a:gridCol w="122682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gridCol w="3154680">
                  <a:extLst>
                    <a:ext uri="{9D8B030D-6E8A-4147-A177-3AD203B41FA5}">
                      <a16:colId xmlns:a16="http://schemas.microsoft.com/office/drawing/2014/main" val="20003"/>
                    </a:ext>
                  </a:extLst>
                </a:gridCol>
              </a:tblGrid>
              <a:tr h="292382">
                <a:tc>
                  <a:txBody>
                    <a:bodyPr/>
                    <a:lstStyle/>
                    <a:p>
                      <a:r>
                        <a:rPr lang="en-US" sz="1600" dirty="0"/>
                        <a:t>CFT</a:t>
                      </a:r>
                    </a:p>
                  </a:txBody>
                  <a:tcPr marL="68580" marR="68580" marT="34290" marB="34290"/>
                </a:tc>
                <a:tc>
                  <a:txBody>
                    <a:bodyPr/>
                    <a:lstStyle/>
                    <a:p>
                      <a:pPr algn="ctr"/>
                      <a:r>
                        <a:rPr lang="en-US" sz="1600" dirty="0"/>
                        <a:t>FY 2015-16</a:t>
                      </a:r>
                    </a:p>
                  </a:txBody>
                  <a:tcPr marL="68580" marR="68580" marT="34290" marB="34290"/>
                </a:tc>
                <a:tc>
                  <a:txBody>
                    <a:bodyPr/>
                    <a:lstStyle/>
                    <a:p>
                      <a:pPr algn="ctr"/>
                      <a:r>
                        <a:rPr lang="en-US" sz="1600" dirty="0"/>
                        <a:t>FY</a:t>
                      </a:r>
                      <a:r>
                        <a:rPr lang="en-US" sz="1600" baseline="0" dirty="0"/>
                        <a:t> 2016-17 </a:t>
                      </a:r>
                      <a:endParaRPr lang="en-US" sz="1600" dirty="0"/>
                    </a:p>
                  </a:txBody>
                  <a:tcPr marL="68580" marR="68580" marT="34290" marB="34290"/>
                </a:tc>
                <a:tc>
                  <a:txBody>
                    <a:bodyPr/>
                    <a:lstStyle/>
                    <a:p>
                      <a:pPr algn="ctr"/>
                      <a:r>
                        <a:rPr lang="en-US" sz="1600" dirty="0"/>
                        <a:t>FY 2017-18</a:t>
                      </a:r>
                    </a:p>
                  </a:txBody>
                  <a:tcPr marL="68580" marR="68580" marT="34290" marB="34290"/>
                </a:tc>
                <a:extLst>
                  <a:ext uri="{0D108BD9-81ED-4DB2-BD59-A6C34878D82A}">
                    <a16:rowId xmlns:a16="http://schemas.microsoft.com/office/drawing/2014/main" val="10000"/>
                  </a:ext>
                </a:extLst>
              </a:tr>
              <a:tr h="926818">
                <a:tc>
                  <a:txBody>
                    <a:bodyPr/>
                    <a:lstStyle/>
                    <a:p>
                      <a:r>
                        <a:rPr lang="en-US" sz="1600" dirty="0"/>
                        <a:t>Allocation</a:t>
                      </a:r>
                    </a:p>
                  </a:txBody>
                  <a:tcPr marL="68580" marR="68580" marT="34290" marB="34290"/>
                </a:tc>
                <a:tc>
                  <a:txBody>
                    <a:bodyPr/>
                    <a:lstStyle/>
                    <a:p>
                      <a:pPr algn="ctr"/>
                      <a:r>
                        <a:rPr lang="en-US" sz="1600" dirty="0"/>
                        <a:t>--</a:t>
                      </a:r>
                    </a:p>
                  </a:txBody>
                  <a:tcPr marL="68580" marR="68580" marT="34290" marB="34290"/>
                </a:tc>
                <a:tc>
                  <a:txBody>
                    <a:bodyPr/>
                    <a:lstStyle/>
                    <a:p>
                      <a:pPr algn="ctr"/>
                      <a:r>
                        <a:rPr lang="en-US" sz="1600" dirty="0"/>
                        <a:t>$</a:t>
                      </a:r>
                      <a:r>
                        <a:rPr lang="en-US" sz="1600" dirty="0" err="1"/>
                        <a:t>22m</a:t>
                      </a:r>
                      <a:endParaRPr lang="en-US" sz="1600" dirty="0"/>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a:t>
                      </a:r>
                      <a:r>
                        <a:rPr lang="en-US" sz="1600" dirty="0" err="1"/>
                        <a:t>CWD</a:t>
                      </a:r>
                      <a:r>
                        <a:rPr lang="en-US" sz="1600" dirty="0"/>
                        <a:t> and </a:t>
                      </a:r>
                      <a:r>
                        <a:rPr lang="en-US" sz="1600" dirty="0" err="1"/>
                        <a:t>CPD</a:t>
                      </a:r>
                      <a:r>
                        <a:rPr lang="en-US" sz="1600" dirty="0"/>
                        <a:t>)</a:t>
                      </a:r>
                    </a:p>
                    <a:p>
                      <a:pPr algn="ctr"/>
                      <a:endParaRPr lang="en-US" sz="1600" dirty="0"/>
                    </a:p>
                  </a:txBody>
                  <a:tcPr marL="68580" marR="68580" marT="34290" marB="34290"/>
                </a:tc>
                <a:tc>
                  <a:txBody>
                    <a:bodyPr/>
                    <a:lstStyle/>
                    <a:p>
                      <a:pPr algn="ctr"/>
                      <a:r>
                        <a:rPr lang="en-US" sz="1600" dirty="0"/>
                        <a:t>$51.1m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(CWD and CPD)</a:t>
                      </a:r>
                    </a:p>
                    <a:p>
                      <a:pPr algn="ctr"/>
                      <a:endParaRPr lang="en-US" sz="1600" dirty="0"/>
                    </a:p>
                    <a:p>
                      <a:pPr algn="ctr"/>
                      <a:endParaRPr lang="en-US" sz="1600" dirty="0"/>
                    </a:p>
                  </a:txBody>
                  <a:tcPr marL="68580" marR="68580" marT="34290" marB="34290"/>
                </a:tc>
                <a:extLst>
                  <a:ext uri="{0D108BD9-81ED-4DB2-BD59-A6C34878D82A}">
                    <a16:rowId xmlns:a16="http://schemas.microsoft.com/office/drawing/2014/main" val="10001"/>
                  </a:ext>
                </a:extLst>
              </a:tr>
              <a:tr h="939800">
                <a:tc>
                  <a:txBody>
                    <a:bodyPr/>
                    <a:lstStyle/>
                    <a:p>
                      <a:r>
                        <a:rPr lang="en-US" sz="1600" dirty="0"/>
                        <a:t>Notes</a:t>
                      </a:r>
                    </a:p>
                  </a:txBody>
                  <a:tcPr marL="68580" marR="68580" marT="34290" marB="34290"/>
                </a:tc>
                <a:tc>
                  <a:txBody>
                    <a:bodyPr/>
                    <a:lstStyle/>
                    <a:p>
                      <a:pPr algn="ctr"/>
                      <a:endParaRPr lang="en-US" sz="1600" dirty="0"/>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Unspent funds rolled over to FY 17-18. </a:t>
                      </a:r>
                      <a:r>
                        <a:rPr lang="en-US" sz="1600" baseline="0" dirty="0"/>
                        <a:t>CDSS working with CPOC to operationalize unspent funds to FY 2017-18; CFL pending. </a:t>
                      </a:r>
                      <a:endParaRPr lang="en-US" sz="1600" dirty="0"/>
                    </a:p>
                    <a:p>
                      <a:pPr algn="ctr"/>
                      <a:endParaRPr lang="en-US" sz="1600" dirty="0"/>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L="68580" marR="68580" marT="34290" marB="34290"/>
                </a:tc>
                <a:extLst>
                  <a:ext uri="{0D108BD9-81ED-4DB2-BD59-A6C34878D82A}">
                    <a16:rowId xmlns:a16="http://schemas.microsoft.com/office/drawing/2014/main" val="10002"/>
                  </a:ext>
                </a:extLst>
              </a:tr>
            </a:tbl>
          </a:graphicData>
        </a:graphic>
      </p:graphicFrame>
      <p:sp>
        <p:nvSpPr>
          <p:cNvPr id="7" name="TextBox 6"/>
          <p:cNvSpPr txBox="1"/>
          <p:nvPr/>
        </p:nvSpPr>
        <p:spPr>
          <a:xfrm>
            <a:off x="2590800" y="4517413"/>
            <a:ext cx="4648200" cy="923330"/>
          </a:xfrm>
          <a:prstGeom prst="rect">
            <a:avLst/>
          </a:prstGeom>
          <a:noFill/>
        </p:spPr>
        <p:txBody>
          <a:bodyPr wrap="square" rtlCol="0">
            <a:spAutoFit/>
          </a:bodyPr>
          <a:lstStyle/>
          <a:p>
            <a:pPr algn="ctr"/>
            <a:r>
              <a:rPr lang="en-US" dirty="0">
                <a:solidFill>
                  <a:prstClr val="black"/>
                </a:solidFill>
              </a:rPr>
              <a:t>CFL REFERENCES:</a:t>
            </a:r>
          </a:p>
          <a:p>
            <a:pPr algn="ctr"/>
            <a:r>
              <a:rPr lang="en-US" b="1" dirty="0">
                <a:solidFill>
                  <a:prstClr val="black"/>
                </a:solidFill>
              </a:rPr>
              <a:t>FY 2016-17 - </a:t>
            </a:r>
            <a:r>
              <a:rPr lang="en-US" dirty="0">
                <a:solidFill>
                  <a:prstClr val="black"/>
                </a:solidFill>
              </a:rPr>
              <a:t>CFL 16/17-24</a:t>
            </a:r>
          </a:p>
          <a:p>
            <a:pPr algn="ctr"/>
            <a:r>
              <a:rPr lang="en-US" b="1" dirty="0">
                <a:solidFill>
                  <a:prstClr val="black"/>
                </a:solidFill>
              </a:rPr>
              <a:t>FY 2017-18 </a:t>
            </a:r>
            <a:r>
              <a:rPr lang="en-US" dirty="0">
                <a:solidFill>
                  <a:prstClr val="black"/>
                </a:solidFill>
              </a:rPr>
              <a:t>- CFL 17/18-42</a:t>
            </a:r>
          </a:p>
        </p:txBody>
      </p:sp>
    </p:spTree>
    <p:extLst>
      <p:ext uri="{BB962C8B-B14F-4D97-AF65-F5344CB8AC3E}">
        <p14:creationId xmlns:p14="http://schemas.microsoft.com/office/powerpoint/2010/main" val="56150654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pPr algn="ctr"/>
            <a:r>
              <a:rPr lang="en-US" b="1" dirty="0"/>
              <a:t>Resource Family Approval (RFA)</a:t>
            </a:r>
          </a:p>
        </p:txBody>
      </p:sp>
      <p:sp>
        <p:nvSpPr>
          <p:cNvPr id="3" name="Content Placeholder 2"/>
          <p:cNvSpPr>
            <a:spLocks noGrp="1"/>
          </p:cNvSpPr>
          <p:nvPr>
            <p:ph idx="1"/>
          </p:nvPr>
        </p:nvSpPr>
        <p:spPr>
          <a:xfrm>
            <a:off x="457200" y="1905000"/>
            <a:ext cx="8610600" cy="4876800"/>
          </a:xfrm>
        </p:spPr>
        <p:txBody>
          <a:bodyPr>
            <a:normAutofit fontScale="55000" lnSpcReduction="20000"/>
          </a:bodyPr>
          <a:lstStyle/>
          <a:p>
            <a:pPr marL="0" indent="0">
              <a:spcBef>
                <a:spcPts val="0"/>
              </a:spcBef>
              <a:buNone/>
            </a:pPr>
            <a:r>
              <a:rPr lang="en-US" sz="4600" dirty="0">
                <a:latin typeface="Arial" pitchFamily="34" charset="0"/>
                <a:cs typeface="Arial" pitchFamily="34" charset="0"/>
              </a:rPr>
              <a:t>RFA improves the way caregivers (relative and non-relative) are approved by prepping families to better meet the needs of vulnerable children, youth and NMDs in the county child welfare and/or probation systems.  The RFA replaces multiple existing processes of licensing or certifying foster homes, approving relatives, non-relative extended family members (NREFMs), prospective adoptive parents and legal guardians. </a:t>
            </a:r>
          </a:p>
          <a:p>
            <a:pPr marL="0" indent="0">
              <a:spcBef>
                <a:spcPts val="0"/>
              </a:spcBef>
              <a:buNone/>
            </a:pPr>
            <a:endParaRPr lang="en-US" sz="2800" b="1" dirty="0"/>
          </a:p>
          <a:p>
            <a:pPr marL="0" indent="0">
              <a:spcBef>
                <a:spcPts val="0"/>
              </a:spcBef>
              <a:buNone/>
            </a:pPr>
            <a:r>
              <a:rPr lang="en-US" sz="4600" b="1" dirty="0">
                <a:latin typeface="Arial" panose="020B0604020202020204" pitchFamily="34" charset="0"/>
                <a:cs typeface="Arial" panose="020B0604020202020204" pitchFamily="34" charset="0"/>
              </a:rPr>
              <a:t>Program Code:</a:t>
            </a:r>
          </a:p>
          <a:p>
            <a:pPr>
              <a:spcBef>
                <a:spcPts val="0"/>
              </a:spcBef>
            </a:pPr>
            <a:endParaRPr lang="en-US" sz="4000" dirty="0"/>
          </a:p>
          <a:p>
            <a:pPr marL="0" indent="0">
              <a:lnSpc>
                <a:spcPct val="120000"/>
              </a:lnSpc>
              <a:spcBef>
                <a:spcPts val="0"/>
              </a:spcBef>
              <a:buNone/>
            </a:pPr>
            <a:r>
              <a:rPr lang="en-US" sz="4600" dirty="0">
                <a:latin typeface="Arial" pitchFamily="34" charset="0"/>
                <a:cs typeface="Arial" pitchFamily="34" charset="0"/>
              </a:rPr>
              <a:t>PC 889 – RFA Probation Federal</a:t>
            </a:r>
          </a:p>
          <a:p>
            <a:pPr marL="0" indent="0">
              <a:lnSpc>
                <a:spcPct val="120000"/>
              </a:lnSpc>
              <a:spcBef>
                <a:spcPts val="0"/>
              </a:spcBef>
              <a:buNone/>
            </a:pPr>
            <a:r>
              <a:rPr lang="en-US" sz="4600" dirty="0">
                <a:latin typeface="Arial" pitchFamily="34" charset="0"/>
                <a:cs typeface="Arial" pitchFamily="34" charset="0"/>
              </a:rPr>
              <a:t>PC 897 – RFA Probation Non-Federal</a:t>
            </a:r>
          </a:p>
          <a:p>
            <a:pPr marL="0" indent="0">
              <a:lnSpc>
                <a:spcPct val="120000"/>
              </a:lnSpc>
              <a:spcBef>
                <a:spcPts val="0"/>
              </a:spcBef>
              <a:buNone/>
            </a:pPr>
            <a:endParaRPr lang="en-US" sz="2700" dirty="0">
              <a:latin typeface="Arial" pitchFamily="34" charset="0"/>
              <a:cs typeface="Arial" pitchFamily="34" charset="0"/>
            </a:endParaRPr>
          </a:p>
          <a:p>
            <a:pPr marL="0" indent="0">
              <a:buNone/>
            </a:pPr>
            <a:r>
              <a:rPr lang="en-US" dirty="0"/>
              <a:t> </a:t>
            </a:r>
          </a:p>
        </p:txBody>
      </p:sp>
    </p:spTree>
    <p:extLst>
      <p:ext uri="{BB962C8B-B14F-4D97-AF65-F5344CB8AC3E}">
        <p14:creationId xmlns:p14="http://schemas.microsoft.com/office/powerpoint/2010/main" val="380963296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RFA Allocation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64420234"/>
              </p:ext>
            </p:extLst>
          </p:nvPr>
        </p:nvGraphicFramePr>
        <p:xfrm>
          <a:off x="789122" y="1295400"/>
          <a:ext cx="7486650" cy="3586088"/>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gridCol w="2381250">
                  <a:extLst>
                    <a:ext uri="{9D8B030D-6E8A-4147-A177-3AD203B41FA5}">
                      <a16:colId xmlns:a16="http://schemas.microsoft.com/office/drawing/2014/main" val="20003"/>
                    </a:ext>
                  </a:extLst>
                </a:gridCol>
              </a:tblGrid>
              <a:tr h="278130">
                <a:tc>
                  <a:txBody>
                    <a:bodyPr/>
                    <a:lstStyle/>
                    <a:p>
                      <a:r>
                        <a:rPr lang="en-US" sz="1800" dirty="0"/>
                        <a:t>RFA</a:t>
                      </a:r>
                    </a:p>
                  </a:txBody>
                  <a:tcPr marL="68580" marR="68580" marT="34290" marB="34290"/>
                </a:tc>
                <a:tc>
                  <a:txBody>
                    <a:bodyPr/>
                    <a:lstStyle/>
                    <a:p>
                      <a:pPr algn="ctr"/>
                      <a:r>
                        <a:rPr lang="en-US" sz="1800" dirty="0"/>
                        <a:t>FY 2015-16</a:t>
                      </a:r>
                    </a:p>
                  </a:txBody>
                  <a:tcPr marL="68580" marR="68580" marT="34290" marB="34290"/>
                </a:tc>
                <a:tc>
                  <a:txBody>
                    <a:bodyPr/>
                    <a:lstStyle/>
                    <a:p>
                      <a:pPr algn="ctr"/>
                      <a:r>
                        <a:rPr lang="en-US" sz="1800" dirty="0"/>
                        <a:t>FY</a:t>
                      </a:r>
                      <a:r>
                        <a:rPr lang="en-US" sz="1800" baseline="0" dirty="0"/>
                        <a:t> 2016-17 </a:t>
                      </a:r>
                      <a:endParaRPr lang="en-US" sz="1800" dirty="0"/>
                    </a:p>
                  </a:txBody>
                  <a:tcPr marL="68580" marR="68580" marT="34290" marB="34290"/>
                </a:tc>
                <a:tc>
                  <a:txBody>
                    <a:bodyPr/>
                    <a:lstStyle/>
                    <a:p>
                      <a:pPr algn="ctr"/>
                      <a:r>
                        <a:rPr lang="en-US" sz="1800" dirty="0"/>
                        <a:t>FY 2017-18</a:t>
                      </a:r>
                    </a:p>
                  </a:txBody>
                  <a:tcPr marL="68580" marR="68580" marT="34290" marB="34290"/>
                </a:tc>
                <a:extLst>
                  <a:ext uri="{0D108BD9-81ED-4DB2-BD59-A6C34878D82A}">
                    <a16:rowId xmlns:a16="http://schemas.microsoft.com/office/drawing/2014/main" val="10000"/>
                  </a:ext>
                </a:extLst>
              </a:tr>
              <a:tr h="1254368">
                <a:tc>
                  <a:txBody>
                    <a:bodyPr/>
                    <a:lstStyle/>
                    <a:p>
                      <a:r>
                        <a:rPr lang="en-US" sz="1800" dirty="0"/>
                        <a:t>Allocation</a:t>
                      </a:r>
                    </a:p>
                  </a:txBody>
                  <a:tcPr marL="68580" marR="68580" marT="34290" marB="34290"/>
                </a:tc>
                <a:tc>
                  <a:txBody>
                    <a:bodyPr/>
                    <a:lstStyle/>
                    <a:p>
                      <a:pPr algn="ctr"/>
                      <a:r>
                        <a:rPr lang="en-US" sz="1800" dirty="0"/>
                        <a:t>--</a:t>
                      </a:r>
                    </a:p>
                  </a:txBody>
                  <a:tcPr marL="68580" marR="68580" marT="34290" marB="34290"/>
                </a:tc>
                <a:tc>
                  <a:txBody>
                    <a:bodyPr/>
                    <a:lstStyle/>
                    <a:p>
                      <a:pPr algn="ctr"/>
                      <a:r>
                        <a:rPr lang="en-US" sz="1800" dirty="0"/>
                        <a:t>$</a:t>
                      </a:r>
                      <a:r>
                        <a:rPr lang="en-US" sz="1800" dirty="0" err="1"/>
                        <a:t>14.3m</a:t>
                      </a:r>
                      <a:endParaRPr lang="en-US" sz="1800" dirty="0"/>
                    </a:p>
                    <a:p>
                      <a:pPr algn="ctr"/>
                      <a:r>
                        <a:rPr lang="en-US" sz="1800" dirty="0"/>
                        <a:t>(</a:t>
                      </a:r>
                      <a:r>
                        <a:rPr lang="en-US" sz="1800" dirty="0" err="1"/>
                        <a:t>CWD</a:t>
                      </a:r>
                      <a:r>
                        <a:rPr lang="en-US" sz="1800" dirty="0"/>
                        <a:t> and </a:t>
                      </a:r>
                      <a:r>
                        <a:rPr lang="en-US" sz="1800" dirty="0" err="1"/>
                        <a:t>CPD</a:t>
                      </a:r>
                      <a:r>
                        <a:rPr lang="en-US" sz="1800" dirty="0"/>
                        <a:t>)</a:t>
                      </a:r>
                    </a:p>
                  </a:txBody>
                  <a:tcPr marL="68580" marR="68580" marT="34290" marB="34290"/>
                </a:tc>
                <a:tc>
                  <a:txBody>
                    <a:bodyPr/>
                    <a:lstStyle/>
                    <a:p>
                      <a:pPr algn="ctr"/>
                      <a:r>
                        <a:rPr lang="en-US" sz="1800" dirty="0"/>
                        <a:t>$27.9m</a:t>
                      </a:r>
                    </a:p>
                    <a:p>
                      <a:pPr algn="ctr"/>
                      <a:r>
                        <a:rPr lang="en-US" sz="1800" dirty="0"/>
                        <a:t>(CWD and </a:t>
                      </a:r>
                      <a:r>
                        <a:rPr lang="en-US" sz="1800" dirty="0" err="1"/>
                        <a:t>CPD</a:t>
                      </a:r>
                      <a:r>
                        <a:rPr lang="en-US" sz="1800" dirty="0"/>
                        <a:t>)</a:t>
                      </a:r>
                    </a:p>
                  </a:txBody>
                  <a:tcPr marL="68580" marR="68580" marT="34290" marB="34290"/>
                </a:tc>
                <a:extLst>
                  <a:ext uri="{0D108BD9-81ED-4DB2-BD59-A6C34878D82A}">
                    <a16:rowId xmlns:a16="http://schemas.microsoft.com/office/drawing/2014/main" val="10001"/>
                  </a:ext>
                </a:extLst>
              </a:tr>
              <a:tr h="1524000">
                <a:tc>
                  <a:txBody>
                    <a:bodyPr/>
                    <a:lstStyle/>
                    <a:p>
                      <a:r>
                        <a:rPr lang="en-US" sz="1800" dirty="0"/>
                        <a:t>Notes</a:t>
                      </a:r>
                    </a:p>
                  </a:txBody>
                  <a:tcPr marL="68580" marR="68580" marT="34290" marB="34290"/>
                </a:tc>
                <a:tc>
                  <a:txBody>
                    <a:bodyPr/>
                    <a:lstStyle/>
                    <a:p>
                      <a:pPr algn="ctr"/>
                      <a:endParaRPr lang="en-US" sz="1800" dirty="0"/>
                    </a:p>
                  </a:txBody>
                  <a:tcPr marL="68580" marR="68580" marT="34290" marB="34290"/>
                </a:tc>
                <a:tc>
                  <a:txBody>
                    <a:bodyPr/>
                    <a:lstStyle/>
                    <a:p>
                      <a:pPr algn="ctr"/>
                      <a:r>
                        <a:rPr lang="en-US" sz="1800" dirty="0"/>
                        <a:t>Unspent</a:t>
                      </a:r>
                      <a:r>
                        <a:rPr lang="en-US" sz="1800" baseline="0" dirty="0"/>
                        <a:t> funds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800" baseline="0" dirty="0"/>
                        <a:t>from FY 2016-17. CDSS working with CPOC to operationalize unspent funds to FY 2017-18; CFL pending. </a:t>
                      </a:r>
                      <a:endParaRPr lang="en-US" sz="1800" dirty="0"/>
                    </a:p>
                    <a:p>
                      <a:pPr algn="ctr"/>
                      <a:endParaRPr lang="en-US" sz="1800" dirty="0"/>
                    </a:p>
                  </a:txBody>
                  <a:tcPr marL="68580" marR="68580" marT="34290" marB="34290"/>
                </a:tc>
                <a:tc>
                  <a:txBody>
                    <a:bodyPr/>
                    <a:lstStyle/>
                    <a:p>
                      <a:pPr marL="0" marR="0" lvl="0" indent="-457200" algn="ctr" defTabSz="914400" rtl="0" eaLnBrk="1" fontAlgn="auto" latinLnBrk="0" hangingPunct="1">
                        <a:lnSpc>
                          <a:spcPct val="100000"/>
                        </a:lnSpc>
                        <a:spcBef>
                          <a:spcPts val="0"/>
                        </a:spcBef>
                        <a:spcAft>
                          <a:spcPts val="0"/>
                        </a:spcAft>
                        <a:buClrTx/>
                        <a:buSzTx/>
                        <a:buFontTx/>
                        <a:buNone/>
                        <a:tabLst/>
                        <a:defRPr/>
                      </a:pPr>
                      <a:endParaRPr lang="en-US" sz="1600" dirty="0"/>
                    </a:p>
                  </a:txBody>
                  <a:tcPr marL="68580" marR="68580" marT="34290" marB="34290"/>
                </a:tc>
                <a:extLst>
                  <a:ext uri="{0D108BD9-81ED-4DB2-BD59-A6C34878D82A}">
                    <a16:rowId xmlns:a16="http://schemas.microsoft.com/office/drawing/2014/main" val="10002"/>
                  </a:ext>
                </a:extLst>
              </a:tr>
            </a:tbl>
          </a:graphicData>
        </a:graphic>
      </p:graphicFrame>
      <p:sp>
        <p:nvSpPr>
          <p:cNvPr id="7" name="TextBox 6"/>
          <p:cNvSpPr txBox="1"/>
          <p:nvPr/>
        </p:nvSpPr>
        <p:spPr>
          <a:xfrm>
            <a:off x="2416722" y="5076259"/>
            <a:ext cx="4669878" cy="923330"/>
          </a:xfrm>
          <a:prstGeom prst="rect">
            <a:avLst/>
          </a:prstGeom>
          <a:noFill/>
        </p:spPr>
        <p:txBody>
          <a:bodyPr wrap="square" rtlCol="0">
            <a:spAutoFit/>
          </a:bodyPr>
          <a:lstStyle/>
          <a:p>
            <a:pPr algn="ctr"/>
            <a:r>
              <a:rPr lang="en-US" dirty="0"/>
              <a:t>CFL REFERENCES:</a:t>
            </a:r>
          </a:p>
          <a:p>
            <a:pPr algn="ctr"/>
            <a:r>
              <a:rPr lang="en-US" b="1" dirty="0"/>
              <a:t>FY 2016-17 </a:t>
            </a:r>
            <a:r>
              <a:rPr lang="en-US" dirty="0"/>
              <a:t>- CFL 16/17-76</a:t>
            </a:r>
          </a:p>
          <a:p>
            <a:pPr algn="ctr"/>
            <a:r>
              <a:rPr lang="en-US" b="1" dirty="0"/>
              <a:t>FY 2017-18 </a:t>
            </a:r>
            <a:r>
              <a:rPr lang="en-US" dirty="0"/>
              <a:t>- CFL 17/18-47</a:t>
            </a:r>
            <a:endParaRPr lang="en-US" dirty="0">
              <a:solidFill>
                <a:prstClr val="black"/>
              </a:solidFill>
            </a:endParaRPr>
          </a:p>
        </p:txBody>
      </p:sp>
    </p:spTree>
    <p:extLst>
      <p:ext uri="{BB962C8B-B14F-4D97-AF65-F5344CB8AC3E}">
        <p14:creationId xmlns:p14="http://schemas.microsoft.com/office/powerpoint/2010/main" val="393807984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200" dirty="0">
                <a:latin typeface="Arial" panose="020B0604020202020204" pitchFamily="34" charset="0"/>
                <a:cs typeface="Arial" panose="020B0604020202020204" pitchFamily="34" charset="0"/>
              </a:rPr>
              <a:t>The CPDs may use PC 130 (PROBATION IV-E/TRAINING) to claim enhanced rate RFA-related staff development activity costs.  </a:t>
            </a:r>
          </a:p>
          <a:p>
            <a:pPr marL="285750" indent="0">
              <a:buNone/>
            </a:pPr>
            <a:endParaRPr lang="en-US" sz="2200" dirty="0">
              <a:latin typeface="Arial" panose="020B0604020202020204" pitchFamily="34" charset="0"/>
              <a:cs typeface="Arial" panose="020B0604020202020204" pitchFamily="34" charset="0"/>
            </a:endParaRPr>
          </a:p>
          <a:p>
            <a:pPr marL="285750" indent="0">
              <a:buNone/>
            </a:pPr>
            <a:r>
              <a:rPr lang="en-US" sz="2200" dirty="0">
                <a:latin typeface="Arial" panose="020B0604020202020204" pitchFamily="34" charset="0"/>
                <a:cs typeface="Arial" panose="020B0604020202020204" pitchFamily="34" charset="0"/>
              </a:rPr>
              <a:t>See </a:t>
            </a:r>
            <a:r>
              <a:rPr lang="en-US" sz="2200" dirty="0">
                <a:latin typeface="Arial" panose="020B0604020202020204" pitchFamily="34" charset="0"/>
                <a:cs typeface="Arial" panose="020B0604020202020204" pitchFamily="34" charset="0"/>
                <a:hlinkClick r:id="rId2"/>
              </a:rPr>
              <a:t>CFL No.15/16-65</a:t>
            </a:r>
            <a:r>
              <a:rPr lang="en-US" sz="2200" dirty="0">
                <a:latin typeface="Arial" panose="020B0604020202020204" pitchFamily="34" charset="0"/>
                <a:cs typeface="Arial" panose="020B0604020202020204" pitchFamily="34" charset="0"/>
              </a:rPr>
              <a:t> for more information.</a:t>
            </a:r>
          </a:p>
        </p:txBody>
      </p:sp>
      <p:sp>
        <p:nvSpPr>
          <p:cNvPr id="4" name="Title 1"/>
          <p:cNvSpPr>
            <a:spLocks noGrp="1"/>
          </p:cNvSpPr>
          <p:nvPr>
            <p:ph type="title"/>
          </p:nvPr>
        </p:nvSpPr>
        <p:spPr>
          <a:xfrm>
            <a:off x="457200" y="762000"/>
            <a:ext cx="8229600" cy="856488"/>
          </a:xfrm>
        </p:spPr>
        <p:txBody>
          <a:bodyPr/>
          <a:lstStyle/>
          <a:p>
            <a:pPr algn="ctr"/>
            <a:r>
              <a:rPr lang="en-US" b="1" dirty="0"/>
              <a:t>RFA</a:t>
            </a:r>
          </a:p>
        </p:txBody>
      </p:sp>
    </p:spTree>
    <p:extLst>
      <p:ext uri="{BB962C8B-B14F-4D97-AF65-F5344CB8AC3E}">
        <p14:creationId xmlns:p14="http://schemas.microsoft.com/office/powerpoint/2010/main" val="25643864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4389120"/>
          </a:xfrm>
        </p:spPr>
        <p:txBody>
          <a:bodyPr>
            <a:normAutofit fontScale="92500"/>
          </a:bodyPr>
          <a:lstStyle/>
          <a:p>
            <a:pPr marL="568325"/>
            <a:r>
              <a:rPr lang="en-US" sz="2200" dirty="0">
                <a:latin typeface="Arial" panose="020B0604020202020204" pitchFamily="34" charset="0"/>
                <a:cs typeface="Arial" panose="020B0604020202020204" pitchFamily="34" charset="0"/>
              </a:rPr>
              <a:t>Second level administrative review approval requirements for children of any age, including Non-Minor Dependents (NMD) in group homes and Short-Term Residential Therapeutic Programs (STRTP) authorized through AB 403 and AB 1997 effective January 1, 2017.   </a:t>
            </a:r>
          </a:p>
          <a:p>
            <a:pPr marL="225425" indent="0">
              <a:buNone/>
            </a:pPr>
            <a:endParaRPr lang="en-US" sz="2200" dirty="0">
              <a:latin typeface="Arial" panose="020B0604020202020204" pitchFamily="34" charset="0"/>
              <a:cs typeface="Arial" panose="020B0604020202020204" pitchFamily="34" charset="0"/>
            </a:endParaRPr>
          </a:p>
          <a:p>
            <a:pPr marL="568325"/>
            <a:r>
              <a:rPr lang="en-US" sz="2200" dirty="0">
                <a:latin typeface="Arial" panose="020B0604020202020204" pitchFamily="34" charset="0"/>
                <a:cs typeface="Arial" panose="020B0604020202020204" pitchFamily="34" charset="0"/>
              </a:rPr>
              <a:t>Extension approval must be approved by the County Welfare Department Director/Deputy Director or CPD Chief Probation Officer or his/her designee. Probation cases must be re-evaluated every 12 months.</a:t>
            </a:r>
          </a:p>
          <a:p>
            <a:pPr marL="225425" indent="0">
              <a:buNone/>
            </a:pPr>
            <a:endParaRPr lang="en-US" sz="2200" dirty="0">
              <a:latin typeface="Arial" panose="020B0604020202020204" pitchFamily="34" charset="0"/>
              <a:cs typeface="Arial" panose="020B0604020202020204" pitchFamily="34" charset="0"/>
            </a:endParaRPr>
          </a:p>
          <a:p>
            <a:pPr marL="568325"/>
            <a:r>
              <a:rPr lang="en-US" sz="2200" dirty="0">
                <a:latin typeface="Arial" panose="020B0604020202020204" pitchFamily="34" charset="0"/>
                <a:cs typeface="Arial" panose="020B0604020202020204" pitchFamily="34" charset="0"/>
              </a:rPr>
              <a:t>Costs captured in the PC 127 (Probation Case Management) will automatically shift in the County Expense Claim. </a:t>
            </a:r>
            <a:endParaRPr lang="en-US" sz="2200" dirty="0"/>
          </a:p>
        </p:txBody>
      </p:sp>
      <p:sp>
        <p:nvSpPr>
          <p:cNvPr id="4" name="Title 1"/>
          <p:cNvSpPr>
            <a:spLocks noGrp="1"/>
          </p:cNvSpPr>
          <p:nvPr>
            <p:ph type="title"/>
          </p:nvPr>
        </p:nvSpPr>
        <p:spPr>
          <a:xfrm>
            <a:off x="457200" y="838200"/>
            <a:ext cx="8229600" cy="1313688"/>
          </a:xfrm>
        </p:spPr>
        <p:txBody>
          <a:bodyPr>
            <a:normAutofit fontScale="90000"/>
          </a:bodyPr>
          <a:lstStyle/>
          <a:p>
            <a:pPr algn="ctr"/>
            <a:r>
              <a:rPr lang="en-US" b="1" dirty="0"/>
              <a:t>Second Level Administrative Reviews</a:t>
            </a:r>
          </a:p>
        </p:txBody>
      </p:sp>
    </p:spTree>
    <p:extLst>
      <p:ext uri="{BB962C8B-B14F-4D97-AF65-F5344CB8AC3E}">
        <p14:creationId xmlns:p14="http://schemas.microsoft.com/office/powerpoint/2010/main" val="215265128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Second Level Review Allocation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52509941"/>
              </p:ext>
            </p:extLst>
          </p:nvPr>
        </p:nvGraphicFramePr>
        <p:xfrm>
          <a:off x="914400" y="1187439"/>
          <a:ext cx="7924800" cy="4257514"/>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tblGrid>
              <a:tr h="733644">
                <a:tc>
                  <a:txBody>
                    <a:bodyPr/>
                    <a:lstStyle/>
                    <a:p>
                      <a:r>
                        <a:rPr lang="en-US" sz="1600" dirty="0"/>
                        <a:t>Second</a:t>
                      </a:r>
                      <a:r>
                        <a:rPr lang="en-US" sz="1600" baseline="0" dirty="0"/>
                        <a:t> Level Review</a:t>
                      </a:r>
                      <a:endParaRPr lang="en-US" sz="1600" dirty="0"/>
                    </a:p>
                  </a:txBody>
                  <a:tcPr marL="68580" marR="68580" marT="34290" marB="34290"/>
                </a:tc>
                <a:tc>
                  <a:txBody>
                    <a:bodyPr/>
                    <a:lstStyle/>
                    <a:p>
                      <a:pPr algn="ctr"/>
                      <a:r>
                        <a:rPr lang="en-US" sz="1600" dirty="0"/>
                        <a:t>FY 2015-16</a:t>
                      </a:r>
                    </a:p>
                  </a:txBody>
                  <a:tcPr marL="68580" marR="68580" marT="34290" marB="34290"/>
                </a:tc>
                <a:tc>
                  <a:txBody>
                    <a:bodyPr/>
                    <a:lstStyle/>
                    <a:p>
                      <a:pPr algn="ctr"/>
                      <a:r>
                        <a:rPr lang="en-US" sz="1600" dirty="0"/>
                        <a:t>FY</a:t>
                      </a:r>
                      <a:r>
                        <a:rPr lang="en-US" sz="1600" baseline="0" dirty="0"/>
                        <a:t> 2016-17 </a:t>
                      </a:r>
                      <a:endParaRPr lang="en-US" sz="1600" dirty="0"/>
                    </a:p>
                  </a:txBody>
                  <a:tcPr marL="68580" marR="68580" marT="34290" marB="34290"/>
                </a:tc>
                <a:tc>
                  <a:txBody>
                    <a:bodyPr/>
                    <a:lstStyle/>
                    <a:p>
                      <a:pPr algn="ctr"/>
                      <a:r>
                        <a:rPr lang="en-US" sz="1600" dirty="0"/>
                        <a:t>FY 2017-18</a:t>
                      </a:r>
                    </a:p>
                  </a:txBody>
                  <a:tcPr marL="68580" marR="68580" marT="34290" marB="34290"/>
                </a:tc>
                <a:extLst>
                  <a:ext uri="{0D108BD9-81ED-4DB2-BD59-A6C34878D82A}">
                    <a16:rowId xmlns:a16="http://schemas.microsoft.com/office/drawing/2014/main" val="10000"/>
                  </a:ext>
                </a:extLst>
              </a:tr>
              <a:tr h="1748410">
                <a:tc>
                  <a:txBody>
                    <a:bodyPr/>
                    <a:lstStyle/>
                    <a:p>
                      <a:r>
                        <a:rPr lang="en-US" sz="1600" dirty="0"/>
                        <a:t>Allocation</a:t>
                      </a:r>
                    </a:p>
                  </a:txBody>
                  <a:tcPr marL="68580" marR="68580" marT="34290" marB="34290"/>
                </a:tc>
                <a:tc>
                  <a:txBody>
                    <a:bodyPr/>
                    <a:lstStyle/>
                    <a:p>
                      <a:pPr algn="ctr"/>
                      <a:r>
                        <a:rPr lang="en-US" sz="1600" dirty="0"/>
                        <a:t>--</a:t>
                      </a:r>
                    </a:p>
                  </a:txBody>
                  <a:tcPr marL="68580" marR="68580" marT="34290" marB="34290"/>
                </a:tc>
                <a:tc>
                  <a:txBody>
                    <a:bodyPr/>
                    <a:lstStyle/>
                    <a:p>
                      <a:pPr algn="ctr"/>
                      <a:r>
                        <a:rPr lang="en-US" sz="1600" dirty="0"/>
                        <a:t>$23,000</a:t>
                      </a:r>
                    </a:p>
                    <a:p>
                      <a:pPr algn="ctr"/>
                      <a:r>
                        <a:rPr lang="en-US" sz="1600" dirty="0"/>
                        <a:t>(CWDs</a:t>
                      </a:r>
                      <a:r>
                        <a:rPr lang="en-US" sz="1600" baseline="0" dirty="0"/>
                        <a:t> and CPDs)</a:t>
                      </a:r>
                    </a:p>
                    <a:p>
                      <a:pPr algn="ctr"/>
                      <a:endParaRPr lang="en-US" sz="1600" dirty="0"/>
                    </a:p>
                  </a:txBody>
                  <a:tcPr marL="68580" marR="68580" marT="34290" marB="34290"/>
                </a:tc>
                <a:tc>
                  <a:txBody>
                    <a:bodyPr/>
                    <a:lstStyle/>
                    <a:p>
                      <a:pPr algn="ctr"/>
                      <a:r>
                        <a:rPr lang="en-US" sz="1600" dirty="0"/>
                        <a:t>$23,000</a:t>
                      </a:r>
                    </a:p>
                    <a:p>
                      <a:pPr algn="ctr"/>
                      <a:r>
                        <a:rPr lang="en-US" sz="1600" dirty="0"/>
                        <a:t>(CWDs</a:t>
                      </a:r>
                      <a:r>
                        <a:rPr lang="en-US" sz="1600" baseline="0" dirty="0"/>
                        <a:t> and CPDs)</a:t>
                      </a:r>
                    </a:p>
                    <a:p>
                      <a:pPr algn="ctr"/>
                      <a:endParaRPr lang="en-US" sz="1600" dirty="0"/>
                    </a:p>
                  </a:txBody>
                  <a:tcPr marL="68580" marR="68580" marT="34290" marB="34290"/>
                </a:tc>
                <a:extLst>
                  <a:ext uri="{0D108BD9-81ED-4DB2-BD59-A6C34878D82A}">
                    <a16:rowId xmlns:a16="http://schemas.microsoft.com/office/drawing/2014/main" val="10001"/>
                  </a:ext>
                </a:extLst>
              </a:tr>
              <a:tr h="1632745">
                <a:tc>
                  <a:txBody>
                    <a:bodyPr/>
                    <a:lstStyle/>
                    <a:p>
                      <a:endParaRPr lang="en-US" sz="1600" dirty="0"/>
                    </a:p>
                    <a:p>
                      <a:r>
                        <a:rPr lang="en-US" sz="1600" dirty="0"/>
                        <a:t>Notes</a:t>
                      </a:r>
                    </a:p>
                  </a:txBody>
                  <a:tcPr marL="68580" marR="68580" marT="34290" marB="34290"/>
                </a:tc>
                <a:tc>
                  <a:txBody>
                    <a:bodyPr/>
                    <a:lstStyle/>
                    <a:p>
                      <a:pPr algn="ctr"/>
                      <a:endParaRPr lang="en-US" sz="1600" dirty="0"/>
                    </a:p>
                  </a:txBody>
                  <a:tcPr marL="68580" marR="68580" marT="34290" marB="34290"/>
                </a:tc>
                <a:tc>
                  <a:txBody>
                    <a:bodyPr/>
                    <a:lstStyle/>
                    <a:p>
                      <a:pPr algn="ctr"/>
                      <a:endParaRPr lang="en-US" sz="1600" dirty="0"/>
                    </a:p>
                    <a:p>
                      <a:pPr algn="ctr"/>
                      <a:r>
                        <a:rPr lang="en-US" sz="1600" dirty="0"/>
                        <a:t>Unspent funds rolled</a:t>
                      </a:r>
                      <a:r>
                        <a:rPr lang="en-US" sz="1600" baseline="0" dirty="0"/>
                        <a:t> over to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0" dirty="0"/>
                        <a:t>FY 2017-18. CDSS working with CPOC to operationalize unspent funds to FY 2017-18; CFL pending. </a:t>
                      </a:r>
                      <a:endParaRPr lang="en-US" sz="1600" dirty="0"/>
                    </a:p>
                    <a:p>
                      <a:pPr lvl="0" algn="ctr"/>
                      <a:endParaRPr lang="en-US" sz="1600" kern="1200" dirty="0">
                        <a:solidFill>
                          <a:schemeClr val="dk1"/>
                        </a:solidFill>
                        <a:effectLst/>
                        <a:latin typeface="+mn-lt"/>
                        <a:ea typeface="+mn-ea"/>
                        <a:cs typeface="+mn-cs"/>
                      </a:endParaRPr>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0" dirty="0"/>
                        <a:t>FY 2017-18 CFL pending</a:t>
                      </a:r>
                    </a:p>
                  </a:txBody>
                  <a:tcPr marL="68580" marR="68580" marT="34290" marB="34290"/>
                </a:tc>
                <a:extLst>
                  <a:ext uri="{0D108BD9-81ED-4DB2-BD59-A6C34878D82A}">
                    <a16:rowId xmlns:a16="http://schemas.microsoft.com/office/drawing/2014/main" val="10002"/>
                  </a:ext>
                </a:extLst>
              </a:tr>
            </a:tbl>
          </a:graphicData>
        </a:graphic>
      </p:graphicFrame>
      <p:sp>
        <p:nvSpPr>
          <p:cNvPr id="7" name="TextBox 6"/>
          <p:cNvSpPr txBox="1"/>
          <p:nvPr/>
        </p:nvSpPr>
        <p:spPr>
          <a:xfrm>
            <a:off x="2347414" y="5506082"/>
            <a:ext cx="4586786" cy="892552"/>
          </a:xfrm>
          <a:prstGeom prst="rect">
            <a:avLst/>
          </a:prstGeom>
          <a:noFill/>
        </p:spPr>
        <p:txBody>
          <a:bodyPr wrap="square" rtlCol="0">
            <a:spAutoFit/>
          </a:bodyPr>
          <a:lstStyle/>
          <a:p>
            <a:pPr algn="ctr"/>
            <a:r>
              <a:rPr lang="en-US" dirty="0">
                <a:solidFill>
                  <a:prstClr val="black"/>
                </a:solidFill>
              </a:rPr>
              <a:t>CFL REFERENCES:</a:t>
            </a:r>
          </a:p>
          <a:p>
            <a:pPr algn="ctr"/>
            <a:r>
              <a:rPr lang="en-US" b="1" dirty="0">
                <a:solidFill>
                  <a:prstClr val="black"/>
                </a:solidFill>
              </a:rPr>
              <a:t>FY 2016-17 </a:t>
            </a:r>
            <a:r>
              <a:rPr lang="en-US" dirty="0">
                <a:solidFill>
                  <a:prstClr val="black"/>
                </a:solidFill>
              </a:rPr>
              <a:t>- </a:t>
            </a:r>
            <a:r>
              <a:rPr lang="en-US">
                <a:solidFill>
                  <a:prstClr val="black"/>
                </a:solidFill>
              </a:rPr>
              <a:t>CFL 16/17-71</a:t>
            </a:r>
            <a:endParaRPr lang="en-US" dirty="0">
              <a:solidFill>
                <a:prstClr val="black"/>
              </a:solidFill>
            </a:endParaRPr>
          </a:p>
          <a:p>
            <a:endParaRPr lang="en-US" sz="1600" dirty="0">
              <a:solidFill>
                <a:prstClr val="black"/>
              </a:solidFill>
            </a:endParaRPr>
          </a:p>
        </p:txBody>
      </p:sp>
    </p:spTree>
    <p:extLst>
      <p:ext uri="{BB962C8B-B14F-4D97-AF65-F5344CB8AC3E}">
        <p14:creationId xmlns:p14="http://schemas.microsoft.com/office/powerpoint/2010/main" val="256005304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CCR Reconciliation</a:t>
            </a:r>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What does this mean for Probation?</a:t>
            </a:r>
          </a:p>
          <a:p>
            <a:pPr lvl="1"/>
            <a:r>
              <a:rPr lang="en-US" dirty="0">
                <a:latin typeface="Arial" panose="020B0604020202020204" pitchFamily="34" charset="0"/>
                <a:cs typeface="Arial" panose="020B0604020202020204" pitchFamily="34" charset="0"/>
              </a:rPr>
              <a:t>Framework of Funding</a:t>
            </a:r>
          </a:p>
          <a:p>
            <a:pPr lvl="1"/>
            <a:r>
              <a:rPr lang="en-US" dirty="0">
                <a:latin typeface="Arial" panose="020B0604020202020204" pitchFamily="34" charset="0"/>
                <a:cs typeface="Arial" panose="020B0604020202020204" pitchFamily="34" charset="0"/>
              </a:rPr>
              <a:t>Data Collection</a:t>
            </a:r>
          </a:p>
          <a:p>
            <a:pPr lvl="1"/>
            <a:r>
              <a:rPr lang="en-US" dirty="0">
                <a:latin typeface="Arial" panose="020B0604020202020204" pitchFamily="34" charset="0"/>
                <a:cs typeface="Arial" panose="020B0604020202020204" pitchFamily="34" charset="0"/>
              </a:rPr>
              <a:t>Tracking of Cases</a:t>
            </a:r>
          </a:p>
          <a:p>
            <a:pPr lvl="1"/>
            <a:r>
              <a:rPr lang="en-US" dirty="0">
                <a:latin typeface="Arial" panose="020B0604020202020204" pitchFamily="34" charset="0"/>
                <a:cs typeface="Arial" panose="020B0604020202020204" pitchFamily="34" charset="0"/>
              </a:rPr>
              <a:t>Determination of Probation Savings</a:t>
            </a:r>
          </a:p>
          <a:p>
            <a:pPr lvl="1"/>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730774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Framework of Funding and Reconciliation</a:t>
            </a:r>
          </a:p>
        </p:txBody>
      </p:sp>
      <p:sp>
        <p:nvSpPr>
          <p:cNvPr id="3" name="Content Placeholder 2"/>
          <p:cNvSpPr>
            <a:spLocks noGrp="1"/>
          </p:cNvSpPr>
          <p:nvPr>
            <p:ph idx="1"/>
          </p:nvPr>
        </p:nvSpPr>
        <p:spPr/>
        <p:txBody>
          <a:bodyPr>
            <a:normAutofit fontScale="92500" lnSpcReduction="10000"/>
          </a:bodyPr>
          <a:lstStyle/>
          <a:p>
            <a:r>
              <a:rPr lang="en-US" dirty="0">
                <a:latin typeface="Arial" panose="020B0604020202020204" pitchFamily="34" charset="0"/>
                <a:cs typeface="Arial" panose="020B0604020202020204" pitchFamily="34" charset="0"/>
              </a:rPr>
              <a:t>With the implementation of CCR, CDSS provided an upfront investment via assistance and administrative cost:</a:t>
            </a:r>
          </a:p>
          <a:p>
            <a:pPr lvl="1"/>
            <a:r>
              <a:rPr lang="en-US" dirty="0">
                <a:latin typeface="Arial" panose="020B0604020202020204" pitchFamily="34" charset="0"/>
                <a:cs typeface="Arial" panose="020B0604020202020204" pitchFamily="34" charset="0"/>
              </a:rPr>
              <a:t>Level of Care Rate System</a:t>
            </a:r>
          </a:p>
          <a:p>
            <a:pPr lvl="1"/>
            <a:r>
              <a:rPr lang="en-US" dirty="0">
                <a:latin typeface="Arial" panose="020B0604020202020204" pitchFamily="34" charset="0"/>
                <a:cs typeface="Arial" panose="020B0604020202020204" pitchFamily="34" charset="0"/>
              </a:rPr>
              <a:t>FPRRS, CFT, RFA, 2nd Level Admin Review</a:t>
            </a:r>
          </a:p>
          <a:p>
            <a:pPr marL="342900" lvl="1" indent="0">
              <a:buNone/>
            </a:pPr>
            <a:endParaRPr lang="en-US" sz="1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Assistance savings will be generated through the stepdown of expensive GH placements to less expensive lower levels of care. (CFL 16/17-43)</a:t>
            </a:r>
          </a:p>
          <a:p>
            <a:pPr marL="0" indent="0">
              <a:buNone/>
            </a:pPr>
            <a:endParaRPr lang="en-US" sz="1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CDSS will reconcile the assistance savings with the upfront CCR administrative investments with the goal of reducing future investments.  The Department will begin to reconcile FY 16-17 in the Fall of 2018.</a:t>
            </a:r>
            <a:endParaRPr lang="en-US"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998611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Framework of Funding</a:t>
            </a:r>
          </a:p>
        </p:txBody>
      </p:sp>
      <p:sp>
        <p:nvSpPr>
          <p:cNvPr id="3" name="Content Placeholder 2"/>
          <p:cNvSpPr>
            <a:spLocks noGrp="1"/>
          </p:cNvSpPr>
          <p:nvPr>
            <p:ph idx="1"/>
          </p:nvPr>
        </p:nvSpPr>
        <p:spPr/>
        <p:txBody>
          <a:bodyPr>
            <a:normAutofit fontScale="55000" lnSpcReduction="20000"/>
          </a:bodyPr>
          <a:lstStyle/>
          <a:p>
            <a:r>
              <a:rPr lang="en-US" sz="4275" dirty="0">
                <a:latin typeface="Arial" panose="020B0604020202020204" pitchFamily="34" charset="0"/>
                <a:cs typeface="Arial" panose="020B0604020202020204" pitchFamily="34" charset="0"/>
              </a:rPr>
              <a:t>CDSS will look at the caseload movement post CCR. </a:t>
            </a:r>
          </a:p>
          <a:p>
            <a:pPr marL="0" indent="0">
              <a:buNone/>
            </a:pPr>
            <a:endParaRPr lang="en-US" sz="1650" dirty="0">
              <a:latin typeface="Arial" panose="020B0604020202020204" pitchFamily="34" charset="0"/>
              <a:cs typeface="Arial" panose="020B0604020202020204" pitchFamily="34" charset="0"/>
            </a:endParaRPr>
          </a:p>
          <a:p>
            <a:r>
              <a:rPr lang="en-US" sz="4275" dirty="0">
                <a:latin typeface="Arial" panose="020B0604020202020204" pitchFamily="34" charset="0"/>
                <a:cs typeface="Arial" panose="020B0604020202020204" pitchFamily="34" charset="0"/>
              </a:rPr>
              <a:t>In assistance, </a:t>
            </a:r>
            <a:r>
              <a:rPr lang="en-US" sz="4500" dirty="0">
                <a:latin typeface="Arial" panose="020B0604020202020204" pitchFamily="34" charset="0"/>
                <a:cs typeface="Arial" panose="020B0604020202020204" pitchFamily="34" charset="0"/>
              </a:rPr>
              <a:t>a pre-CCR cost per case was developed for each program (FC. AAP, Kin-GAP etc.). A by county analysis will be conducted on a post-CCR cost per case for each program.  </a:t>
            </a:r>
          </a:p>
          <a:p>
            <a:pPr marL="0" indent="0">
              <a:buNone/>
            </a:pPr>
            <a:endParaRPr lang="en-US" sz="1800" dirty="0">
              <a:latin typeface="Arial" panose="020B0604020202020204" pitchFamily="34" charset="0"/>
              <a:cs typeface="Arial" panose="020B0604020202020204" pitchFamily="34" charset="0"/>
            </a:endParaRPr>
          </a:p>
          <a:p>
            <a:r>
              <a:rPr lang="en-US" sz="4500" dirty="0">
                <a:latin typeface="Arial" panose="020B0604020202020204" pitchFamily="34" charset="0"/>
                <a:cs typeface="Arial" panose="020B0604020202020204" pitchFamily="34" charset="0"/>
              </a:rPr>
              <a:t>Any change from the pre-CCR cost per case will be the net result of the increase due to the Home-Based Family Care rate, offset by a reduction in cost from the step down of higher cost group home cases to lower levels of care.</a:t>
            </a:r>
            <a:endParaRPr lang="en-US" sz="1650" dirty="0">
              <a:latin typeface="Arial" panose="020B0604020202020204" pitchFamily="34" charset="0"/>
              <a:cs typeface="Arial" panose="020B0604020202020204" pitchFamily="34" charset="0"/>
            </a:endParaRPr>
          </a:p>
          <a:p>
            <a:pPr marL="0" indent="0">
              <a:buNone/>
            </a:pPr>
            <a:endParaRPr lang="en-US" sz="16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987504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Reconciliation Process</a:t>
            </a:r>
            <a:endParaRPr lang="en-US" dirty="0"/>
          </a:p>
        </p:txBody>
      </p:sp>
      <p:sp>
        <p:nvSpPr>
          <p:cNvPr id="3" name="Content Placeholder 2"/>
          <p:cNvSpPr>
            <a:spLocks noGrp="1"/>
          </p:cNvSpPr>
          <p:nvPr>
            <p:ph idx="1"/>
          </p:nvPr>
        </p:nvSpPr>
        <p:spPr>
          <a:xfrm>
            <a:off x="762000" y="1711492"/>
            <a:ext cx="8077200" cy="3566090"/>
          </a:xfrm>
        </p:spPr>
        <p:txBody>
          <a:bodyPr>
            <a:normAutofit/>
          </a:bodyPr>
          <a:lstStyle/>
          <a:p>
            <a:pPr marL="0" indent="0">
              <a:buNone/>
            </a:pPr>
            <a:endParaRPr lang="en-US" sz="165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CCR administrative costs will be monitored on a quarterly basis through the budgeting process and CDSS will make budget adjustment based on actual claims. </a:t>
            </a:r>
          </a:p>
          <a:p>
            <a:pPr marL="0" indent="0">
              <a:buNone/>
            </a:pPr>
            <a:endParaRPr lang="en-US" sz="825" dirty="0"/>
          </a:p>
          <a:p>
            <a:r>
              <a:rPr lang="en-US" dirty="0">
                <a:latin typeface="Arial" panose="020B0604020202020204" pitchFamily="34" charset="0"/>
                <a:cs typeface="Arial" panose="020B0604020202020204" pitchFamily="34" charset="0"/>
              </a:rPr>
              <a:t>Any savings from the GH stepdown will be used to offset future CCR administrative funding for each county.</a:t>
            </a:r>
            <a:endParaRPr lang="en-US"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840425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381000"/>
            <a:ext cx="4343400" cy="1438275"/>
          </a:xfrm>
        </p:spPr>
        <p:txBody>
          <a:bodyPr/>
          <a:lstStyle/>
          <a:p>
            <a:r>
              <a:rPr lang="en-US" dirty="0"/>
              <a:t>Objectives</a:t>
            </a:r>
          </a:p>
        </p:txBody>
      </p:sp>
      <p:sp>
        <p:nvSpPr>
          <p:cNvPr id="4" name="TextBox 3"/>
          <p:cNvSpPr txBox="1"/>
          <p:nvPr/>
        </p:nvSpPr>
        <p:spPr>
          <a:xfrm>
            <a:off x="1524000" y="2590800"/>
            <a:ext cx="7086600" cy="3970318"/>
          </a:xfrm>
          <a:prstGeom prst="rect">
            <a:avLst/>
          </a:prstGeom>
          <a:noFill/>
        </p:spPr>
        <p:txBody>
          <a:bodyPr wrap="square" rtlCol="0">
            <a:spAutoFit/>
          </a:bodyPr>
          <a:lstStyle/>
          <a:p>
            <a:pPr marL="285750" indent="-285750">
              <a:buFont typeface="Arial" panose="020B0604020202020204" pitchFamily="34" charset="0"/>
              <a:buChar char="•"/>
            </a:pPr>
            <a:r>
              <a:rPr lang="en-US" sz="3600" dirty="0"/>
              <a:t>Describe and understand CCR funding streams</a:t>
            </a:r>
          </a:p>
          <a:p>
            <a:pPr marL="285750" indent="-285750">
              <a:buFont typeface="Arial" panose="020B0604020202020204" pitchFamily="34" charset="0"/>
              <a:buChar char="•"/>
            </a:pPr>
            <a:r>
              <a:rPr lang="en-US" sz="3600" dirty="0"/>
              <a:t>Describe and understand the reconciliation process </a:t>
            </a:r>
          </a:p>
          <a:p>
            <a:pPr marL="285750" indent="-285750">
              <a:buFont typeface="Arial" panose="020B0604020202020204" pitchFamily="34" charset="0"/>
              <a:buChar char="•"/>
            </a:pPr>
            <a:r>
              <a:rPr lang="en-US" sz="3600" dirty="0"/>
              <a:t>Identify CFLs for FY 2017-18 and understand what activities are allowable</a:t>
            </a: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Describe and understand CCR funding streams </a:t>
            </a:r>
            <a:endParaRPr kumimoji="0" lang="en-US" altLang="en-US" sz="1200" b="0" i="0" u="none" strike="noStrike" cap="none" normalizeH="0" baseline="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Describe and understand the reconciliation process </a:t>
            </a:r>
            <a:endParaRPr kumimoji="0" lang="en-US" altLang="en-US" sz="1200" b="0" i="0" u="none" strike="noStrike" cap="none" normalizeH="0" baseline="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Identify County Financial Letters (CFLs) 2017-18 and understand what activities are covered </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Rectangle 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Identify County Financial Letters (CFLs) 2017-18 and understand what activities are covered </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9547854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059474"/>
            <a:ext cx="8077200" cy="1109218"/>
          </a:xfrm>
        </p:spPr>
        <p:txBody>
          <a:bodyPr>
            <a:normAutofit/>
          </a:bodyPr>
          <a:lstStyle/>
          <a:p>
            <a:r>
              <a:rPr lang="en-US" dirty="0">
                <a:latin typeface="Arial" panose="020B0604020202020204" pitchFamily="34" charset="0"/>
                <a:cs typeface="Arial" panose="020B0604020202020204" pitchFamily="34" charset="0"/>
              </a:rPr>
              <a:t>Reconciliation Process</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Continued</a:t>
            </a:r>
            <a:endParaRPr lang="en-US" dirty="0"/>
          </a:p>
        </p:txBody>
      </p:sp>
      <p:sp>
        <p:nvSpPr>
          <p:cNvPr id="3" name="Content Placeholder 2"/>
          <p:cNvSpPr>
            <a:spLocks noGrp="1"/>
          </p:cNvSpPr>
          <p:nvPr>
            <p:ph idx="1"/>
          </p:nvPr>
        </p:nvSpPr>
        <p:spPr>
          <a:xfrm>
            <a:off x="762000" y="2427372"/>
            <a:ext cx="8077200" cy="2850211"/>
          </a:xfrm>
        </p:spPr>
        <p:txBody>
          <a:bodyPr/>
          <a:lstStyle/>
          <a:p>
            <a:r>
              <a:rPr lang="en-US" dirty="0">
                <a:latin typeface="Arial" panose="020B0604020202020204" pitchFamily="34" charset="0"/>
                <a:cs typeface="Arial" panose="020B0604020202020204" pitchFamily="34" charset="0"/>
              </a:rPr>
              <a:t>Program costs that remain due to lack of reinvestment funds from cases moving out of congregate care will continue to be funded.  </a:t>
            </a:r>
          </a:p>
          <a:p>
            <a:endParaRPr lang="en-US" sz="788"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Expenditures that exceed the statewide amount allocated for the services programs will be considered during the budgeting process.</a:t>
            </a:r>
          </a:p>
        </p:txBody>
      </p:sp>
    </p:spTree>
    <p:extLst>
      <p:ext uri="{BB962C8B-B14F-4D97-AF65-F5344CB8AC3E}">
        <p14:creationId xmlns:p14="http://schemas.microsoft.com/office/powerpoint/2010/main" val="422559966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CDSS Website</a:t>
            </a:r>
          </a:p>
        </p:txBody>
      </p:sp>
      <p:sp>
        <p:nvSpPr>
          <p:cNvPr id="3" name="Content Placeholder 2"/>
          <p:cNvSpPr>
            <a:spLocks noGrp="1"/>
          </p:cNvSpPr>
          <p:nvPr>
            <p:ph idx="1"/>
          </p:nvPr>
        </p:nvSpPr>
        <p:spPr/>
        <p:txBody>
          <a:bodyPr/>
          <a:lstStyle/>
          <a:p>
            <a:r>
              <a:rPr lang="en-US" dirty="0">
                <a:solidFill>
                  <a:srgbClr val="0000FF"/>
                </a:solidFill>
                <a:hlinkClick r:id="rId2"/>
              </a:rPr>
              <a:t>www.cdss.ca.gov/inforesources</a:t>
            </a:r>
            <a:endParaRPr lang="en-US" dirty="0">
              <a:solidFill>
                <a:srgbClr val="0000FF"/>
              </a:solidFill>
            </a:endParaRPr>
          </a:p>
        </p:txBody>
      </p:sp>
      <p:pic>
        <p:nvPicPr>
          <p:cNvPr id="4" name="Picture 3"/>
          <p:cNvPicPr>
            <a:picLocks noChangeAspect="1"/>
          </p:cNvPicPr>
          <p:nvPr/>
        </p:nvPicPr>
        <p:blipFill>
          <a:blip r:embed="rId3"/>
          <a:stretch>
            <a:fillRect/>
          </a:stretch>
        </p:blipFill>
        <p:spPr>
          <a:xfrm>
            <a:off x="793173" y="2438400"/>
            <a:ext cx="7924800" cy="3859551"/>
          </a:xfrm>
          <a:prstGeom prst="rect">
            <a:avLst/>
          </a:prstGeom>
        </p:spPr>
      </p:pic>
    </p:spTree>
    <p:extLst>
      <p:ext uri="{BB962C8B-B14F-4D97-AF65-F5344CB8AC3E}">
        <p14:creationId xmlns:p14="http://schemas.microsoft.com/office/powerpoint/2010/main" val="383241720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Questions or Concerns?</a:t>
            </a:r>
          </a:p>
        </p:txBody>
      </p:sp>
      <p:sp>
        <p:nvSpPr>
          <p:cNvPr id="4" name="Content Placeholder 3"/>
          <p:cNvSpPr>
            <a:spLocks noGrp="1"/>
          </p:cNvSpPr>
          <p:nvPr>
            <p:ph idx="1"/>
          </p:nvPr>
        </p:nvSpPr>
        <p:spPr/>
        <p:txBody>
          <a:bodyPr/>
          <a:lstStyle/>
          <a:p>
            <a:r>
              <a:rPr lang="en-US" dirty="0"/>
              <a:t>Fiscal/Claiming:  </a:t>
            </a:r>
            <a:r>
              <a:rPr lang="en-US" dirty="0">
                <a:hlinkClick r:id="rId2"/>
              </a:rPr>
              <a:t>Fiscal.Systems@dss.ca.gov</a:t>
            </a:r>
            <a:endParaRPr lang="en-US" dirty="0"/>
          </a:p>
          <a:p>
            <a:r>
              <a:rPr lang="en-US" dirty="0"/>
              <a:t>RFA Program:  </a:t>
            </a:r>
            <a:r>
              <a:rPr lang="en-US" u="sng" dirty="0">
                <a:hlinkClick r:id="rId3"/>
              </a:rPr>
              <a:t>RFA@dss.ca.gov</a:t>
            </a:r>
            <a:endParaRPr lang="en-US" dirty="0"/>
          </a:p>
          <a:p>
            <a:r>
              <a:rPr lang="en-US" dirty="0"/>
              <a:t>CFT Program:  </a:t>
            </a:r>
            <a:r>
              <a:rPr lang="en-US" u="sng" dirty="0">
                <a:hlinkClick r:id="rId4"/>
              </a:rPr>
              <a:t>CWSCoordination@dss.ca.gov</a:t>
            </a:r>
            <a:endParaRPr lang="en-US" dirty="0"/>
          </a:p>
          <a:p>
            <a:r>
              <a:rPr lang="en-US" dirty="0"/>
              <a:t>General CCR:  </a:t>
            </a:r>
            <a:r>
              <a:rPr lang="en-US" u="sng" dirty="0">
                <a:hlinkClick r:id="rId5"/>
              </a:rPr>
              <a:t>CCR@dss.ca.gov</a:t>
            </a:r>
            <a:r>
              <a:rPr lang="en-US" dirty="0"/>
              <a:t> </a:t>
            </a:r>
          </a:p>
          <a:p>
            <a:endParaRPr lang="en-US" dirty="0"/>
          </a:p>
        </p:txBody>
      </p:sp>
    </p:spTree>
    <p:extLst>
      <p:ext uri="{BB962C8B-B14F-4D97-AF65-F5344CB8AC3E}">
        <p14:creationId xmlns:p14="http://schemas.microsoft.com/office/powerpoint/2010/main" val="139252325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1352" y="4114800"/>
            <a:ext cx="7851648" cy="1447800"/>
          </a:xfrm>
        </p:spPr>
        <p:txBody>
          <a:bodyPr>
            <a:noAutofit/>
          </a:bodyPr>
          <a:lstStyle/>
          <a:p>
            <a:pPr algn="ctr"/>
            <a:r>
              <a:rPr lang="en-US" sz="8000" dirty="0">
                <a:solidFill>
                  <a:schemeClr val="bg1"/>
                </a:solidFill>
              </a:rPr>
              <a:t>Continuum of Care Reform Claiming and Funding</a:t>
            </a:r>
          </a:p>
        </p:txBody>
      </p:sp>
      <p:sp>
        <p:nvSpPr>
          <p:cNvPr id="3" name="Subtitle 2"/>
          <p:cNvSpPr>
            <a:spLocks noGrp="1"/>
          </p:cNvSpPr>
          <p:nvPr>
            <p:ph type="subTitle" idx="1"/>
          </p:nvPr>
        </p:nvSpPr>
        <p:spPr>
          <a:xfrm>
            <a:off x="685800" y="3810000"/>
            <a:ext cx="8077200" cy="1752600"/>
          </a:xfrm>
        </p:spPr>
        <p:txBody>
          <a:bodyPr>
            <a:normAutofit/>
          </a:bodyPr>
          <a:lstStyle/>
          <a:p>
            <a:r>
              <a:rPr lang="en-US" dirty="0">
                <a:solidFill>
                  <a:schemeClr val="tx1"/>
                </a:solidFill>
              </a:rPr>
              <a:t>C</a:t>
            </a:r>
          </a:p>
        </p:txBody>
      </p:sp>
    </p:spTree>
    <p:extLst>
      <p:ext uri="{BB962C8B-B14F-4D97-AF65-F5344CB8AC3E}">
        <p14:creationId xmlns:p14="http://schemas.microsoft.com/office/powerpoint/2010/main" val="3451230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pPr algn="ctr"/>
            <a:br>
              <a:rPr lang="en-US" b="1" strike="sngStrike" dirty="0">
                <a:solidFill>
                  <a:srgbClr val="0070C0"/>
                </a:solidFill>
              </a:rPr>
            </a:br>
            <a:r>
              <a:rPr lang="en-US" b="1" dirty="0"/>
              <a:t>CCR Goals</a:t>
            </a:r>
            <a:endParaRPr lang="en-US" b="1" strike="sngStrike" dirty="0">
              <a:solidFill>
                <a:srgbClr val="0070C0"/>
              </a:solidFill>
            </a:endParaRPr>
          </a:p>
        </p:txBody>
      </p:sp>
      <p:sp>
        <p:nvSpPr>
          <p:cNvPr id="3" name="Content Placeholder 2"/>
          <p:cNvSpPr>
            <a:spLocks noGrp="1"/>
          </p:cNvSpPr>
          <p:nvPr>
            <p:ph idx="1"/>
          </p:nvPr>
        </p:nvSpPr>
        <p:spPr>
          <a:xfrm>
            <a:off x="457200" y="2057400"/>
            <a:ext cx="8229600" cy="3779520"/>
          </a:xfrm>
        </p:spPr>
        <p:txBody>
          <a:bodyPr>
            <a:normAutofit fontScale="92500"/>
          </a:bodyPr>
          <a:lstStyle/>
          <a:p>
            <a:pPr>
              <a:spcBef>
                <a:spcPts val="0"/>
              </a:spcBef>
            </a:pPr>
            <a:r>
              <a:rPr lang="en-US" dirty="0">
                <a:latin typeface="Arial" panose="020B0604020202020204" pitchFamily="34" charset="0"/>
                <a:cs typeface="Arial" panose="020B0604020202020204" pitchFamily="34" charset="0"/>
              </a:rPr>
              <a:t>Reducing the usage of congregate care placement settings by moving to Home-Based settings.</a:t>
            </a:r>
          </a:p>
          <a:p>
            <a:pPr>
              <a:spcBef>
                <a:spcPts val="0"/>
              </a:spcBef>
            </a:pPr>
            <a:r>
              <a:rPr lang="en-US" dirty="0">
                <a:latin typeface="Arial" panose="020B0604020202020204" pitchFamily="34" charset="0"/>
                <a:cs typeface="Arial" panose="020B0604020202020204" pitchFamily="34" charset="0"/>
              </a:rPr>
              <a:t>Increasing the use of home-based family care</a:t>
            </a:r>
          </a:p>
          <a:p>
            <a:pPr>
              <a:spcBef>
                <a:spcPts val="0"/>
              </a:spcBef>
            </a:pPr>
            <a:r>
              <a:rPr lang="en-US" dirty="0">
                <a:latin typeface="Arial" panose="020B0604020202020204" pitchFamily="34" charset="0"/>
                <a:cs typeface="Arial" panose="020B0604020202020204" pitchFamily="34" charset="0"/>
              </a:rPr>
              <a:t>Restructured the previous age-based rate system to a Level of Care rate system based on an assessment of the child’s need. </a:t>
            </a:r>
          </a:p>
          <a:p>
            <a:endParaRPr lang="en-US" dirty="0"/>
          </a:p>
          <a:p>
            <a:endParaRPr lang="en-US" dirty="0"/>
          </a:p>
          <a:p>
            <a:endParaRPr lang="en-US" dirty="0"/>
          </a:p>
        </p:txBody>
      </p:sp>
    </p:spTree>
    <p:extLst>
      <p:ext uri="{BB962C8B-B14F-4D97-AF65-F5344CB8AC3E}">
        <p14:creationId xmlns:p14="http://schemas.microsoft.com/office/powerpoint/2010/main" val="90245497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CCR Funding</a:t>
            </a:r>
          </a:p>
        </p:txBody>
      </p:sp>
      <p:sp>
        <p:nvSpPr>
          <p:cNvPr id="3" name="Content Placeholder 2"/>
          <p:cNvSpPr>
            <a:spLocks noGrp="1"/>
          </p:cNvSpPr>
          <p:nvPr>
            <p:ph idx="1"/>
          </p:nvPr>
        </p:nvSpPr>
        <p:spPr/>
        <p:txBody>
          <a:bodyPr/>
          <a:lstStyle/>
          <a:p>
            <a:r>
              <a:rPr lang="en-US" dirty="0"/>
              <a:t>All of CCR is on one ledger.</a:t>
            </a:r>
          </a:p>
          <a:p>
            <a:r>
              <a:rPr lang="en-US" dirty="0"/>
              <a:t>It is important to claim to the right funding stream, but technically, all of the CCR allocations are ‘lumped together’</a:t>
            </a:r>
          </a:p>
        </p:txBody>
      </p:sp>
    </p:spTree>
    <p:extLst>
      <p:ext uri="{BB962C8B-B14F-4D97-AF65-F5344CB8AC3E}">
        <p14:creationId xmlns:p14="http://schemas.microsoft.com/office/powerpoint/2010/main" val="325466525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80288"/>
          </a:xfrm>
        </p:spPr>
        <p:txBody>
          <a:bodyPr>
            <a:normAutofit fontScale="90000"/>
          </a:bodyPr>
          <a:lstStyle/>
          <a:p>
            <a:pPr algn="ctr"/>
            <a:r>
              <a:rPr lang="en-US" b="1" dirty="0"/>
              <a:t>Administrative Components of CCR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65509616"/>
              </p:ext>
            </p:extLst>
          </p:nvPr>
        </p:nvGraphicFramePr>
        <p:xfrm>
          <a:off x="990600" y="1364488"/>
          <a:ext cx="7391401" cy="5451269"/>
        </p:xfrm>
        <a:graphic>
          <a:graphicData uri="http://schemas.openxmlformats.org/drawingml/2006/table">
            <a:tbl>
              <a:tblPr firstRow="1" bandRow="1">
                <a:tableStyleId>{073A0DAA-6AF3-43AB-8588-CEC1D06C72B9}</a:tableStyleId>
              </a:tblPr>
              <a:tblGrid>
                <a:gridCol w="3352801">
                  <a:extLst>
                    <a:ext uri="{9D8B030D-6E8A-4147-A177-3AD203B41FA5}">
                      <a16:colId xmlns:a16="http://schemas.microsoft.com/office/drawing/2014/main" val="20000"/>
                    </a:ext>
                  </a:extLst>
                </a:gridCol>
                <a:gridCol w="1786514">
                  <a:extLst>
                    <a:ext uri="{9D8B030D-6E8A-4147-A177-3AD203B41FA5}">
                      <a16:colId xmlns:a16="http://schemas.microsoft.com/office/drawing/2014/main" val="20001"/>
                    </a:ext>
                  </a:extLst>
                </a:gridCol>
                <a:gridCol w="2252086">
                  <a:extLst>
                    <a:ext uri="{9D8B030D-6E8A-4147-A177-3AD203B41FA5}">
                      <a16:colId xmlns:a16="http://schemas.microsoft.com/office/drawing/2014/main" val="20002"/>
                    </a:ext>
                  </a:extLst>
                </a:gridCol>
              </a:tblGrid>
              <a:tr h="553062">
                <a:tc>
                  <a:txBody>
                    <a:bodyPr/>
                    <a:lstStyle/>
                    <a:p>
                      <a:pPr algn="l"/>
                      <a:r>
                        <a:rPr lang="en-US" sz="1600" dirty="0">
                          <a:solidFill>
                            <a:schemeClr val="tx1"/>
                          </a:solidFill>
                          <a:latin typeface="Arial" panose="020B0604020202020204" pitchFamily="34" charset="0"/>
                          <a:cs typeface="Arial" panose="020B0604020202020204" pitchFamily="34" charset="0"/>
                        </a:rPr>
                        <a:t>Subject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rPr>
                        <a:t>All County</a:t>
                      </a:r>
                      <a:r>
                        <a:rPr lang="en-US" sz="1600" baseline="0" dirty="0">
                          <a:solidFill>
                            <a:schemeClr val="tx1"/>
                          </a:solidFill>
                          <a:latin typeface="Arial" panose="020B0604020202020204" pitchFamily="34" charset="0"/>
                          <a:cs typeface="Arial" panose="020B0604020202020204" pitchFamily="34" charset="0"/>
                        </a:rPr>
                        <a:t> Letter (ACL)</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rPr>
                        <a:t>County Fiscal</a:t>
                      </a:r>
                      <a:r>
                        <a:rPr lang="en-US" sz="1600" baseline="0" dirty="0">
                          <a:solidFill>
                            <a:schemeClr val="tx1"/>
                          </a:solidFill>
                          <a:latin typeface="Arial" panose="020B0604020202020204" pitchFamily="34" charset="0"/>
                          <a:cs typeface="Arial" panose="020B0604020202020204" pitchFamily="34" charset="0"/>
                        </a:rPr>
                        <a:t> Letter (CFL)</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757349">
                <a:tc>
                  <a:txBody>
                    <a:bodyPr/>
                    <a:lstStyle/>
                    <a:p>
                      <a:pPr algn="l"/>
                      <a:r>
                        <a:rPr lang="en-US" sz="1600" b="1" dirty="0">
                          <a:solidFill>
                            <a:schemeClr val="tx1"/>
                          </a:solidFill>
                          <a:latin typeface="Arial" panose="020B0604020202020204" pitchFamily="34" charset="0"/>
                          <a:cs typeface="Arial" panose="020B0604020202020204" pitchFamily="34" charset="0"/>
                        </a:rPr>
                        <a:t>Foster Parent Recruitment, Retention and Support (FPRRS)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2"/>
                        </a:rPr>
                        <a:t>ACL No. 15-76</a:t>
                      </a:r>
                      <a:endParaRPr lang="en-US" sz="1600" dirty="0">
                        <a:solidFill>
                          <a:schemeClr val="tx1"/>
                        </a:solidFill>
                        <a:latin typeface="Arial" panose="020B0604020202020204" pitchFamily="34" charset="0"/>
                        <a:cs typeface="Arial" panose="020B0604020202020204" pitchFamily="34" charset="0"/>
                      </a:endParaRPr>
                    </a:p>
                    <a:p>
                      <a:pPr algn="l"/>
                      <a:r>
                        <a:rPr lang="en-US" sz="1600" dirty="0">
                          <a:solidFill>
                            <a:schemeClr val="tx1"/>
                          </a:solidFill>
                          <a:latin typeface="Arial" panose="020B0604020202020204" pitchFamily="34" charset="0"/>
                          <a:cs typeface="Arial" panose="020B0604020202020204" pitchFamily="34" charset="0"/>
                          <a:hlinkClick r:id="rId3"/>
                        </a:rPr>
                        <a:t>ACL No. 15-88</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4"/>
                        </a:rPr>
                        <a:t>CFL No. 15/16- 48</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785930">
                <a:tc>
                  <a:txBody>
                    <a:bodyPr/>
                    <a:lstStyle/>
                    <a:p>
                      <a:pPr algn="l"/>
                      <a:r>
                        <a:rPr lang="en-US" sz="1600" b="1" dirty="0">
                          <a:solidFill>
                            <a:schemeClr val="tx1"/>
                          </a:solidFill>
                          <a:latin typeface="Arial" panose="020B0604020202020204" pitchFamily="34" charset="0"/>
                          <a:cs typeface="Arial" panose="020B0604020202020204" pitchFamily="34" charset="0"/>
                        </a:rPr>
                        <a:t>Child and Family Team (CFT)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5"/>
                        </a:rPr>
                        <a:t>ACL No. 16-84</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6"/>
                        </a:rPr>
                        <a:t>CFL No. 16/17-22</a:t>
                      </a:r>
                      <a:endParaRPr lang="en-US" sz="1600" dirty="0">
                        <a:solidFill>
                          <a:schemeClr val="tx1"/>
                        </a:solidFill>
                        <a:latin typeface="Arial" panose="020B0604020202020204" pitchFamily="34" charset="0"/>
                        <a:cs typeface="Arial" panose="020B0604020202020204" pitchFamily="34" charset="0"/>
                      </a:endParaRPr>
                    </a:p>
                    <a:p>
                      <a:pPr algn="l"/>
                      <a:r>
                        <a:rPr lang="en-US" sz="1600" dirty="0">
                          <a:solidFill>
                            <a:schemeClr val="tx1"/>
                          </a:solidFill>
                          <a:latin typeface="Arial" panose="020B0604020202020204" pitchFamily="34" charset="0"/>
                          <a:cs typeface="Arial" panose="020B0604020202020204" pitchFamily="34" charset="0"/>
                          <a:hlinkClick r:id="rId7"/>
                        </a:rPr>
                        <a:t>CFL No. 17/18-09</a:t>
                      </a:r>
                      <a:endParaRPr lang="en-US" sz="1600" dirty="0">
                        <a:solidFill>
                          <a:schemeClr val="tx1"/>
                        </a:solidFill>
                        <a:latin typeface="Arial" panose="020B0604020202020204" pitchFamily="34" charset="0"/>
                        <a:cs typeface="Arial" panose="020B0604020202020204" pitchFamily="34" charset="0"/>
                      </a:endParaRPr>
                    </a:p>
                    <a:p>
                      <a:pPr algn="l"/>
                      <a:r>
                        <a:rPr lang="en-US" sz="1600" dirty="0">
                          <a:solidFill>
                            <a:schemeClr val="tx1"/>
                          </a:solidFill>
                          <a:latin typeface="Arial" panose="020B0604020202020204" pitchFamily="34" charset="0"/>
                          <a:cs typeface="Arial" panose="020B0604020202020204" pitchFamily="34" charset="0"/>
                          <a:hlinkClick r:id="rId8"/>
                        </a:rPr>
                        <a:t>CFL</a:t>
                      </a:r>
                      <a:r>
                        <a:rPr lang="en-US" sz="1600" baseline="0" dirty="0">
                          <a:solidFill>
                            <a:schemeClr val="tx1"/>
                          </a:solidFill>
                          <a:latin typeface="Arial" panose="020B0604020202020204" pitchFamily="34" charset="0"/>
                          <a:cs typeface="Arial" panose="020B0604020202020204" pitchFamily="34" charset="0"/>
                          <a:hlinkClick r:id="rId8"/>
                        </a:rPr>
                        <a:t> No. 17/18-09E</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785930">
                <a:tc>
                  <a:txBody>
                    <a:bodyPr/>
                    <a:lstStyle/>
                    <a:p>
                      <a:pPr algn="l"/>
                      <a:r>
                        <a:rPr lang="en-US" sz="1600" b="1" dirty="0">
                          <a:solidFill>
                            <a:schemeClr val="tx1"/>
                          </a:solidFill>
                          <a:latin typeface="Arial" panose="020B0604020202020204" pitchFamily="34" charset="0"/>
                          <a:cs typeface="Arial" panose="020B0604020202020204" pitchFamily="34" charset="0"/>
                        </a:rPr>
                        <a:t>Resource Family Approval (RFA)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9"/>
                        </a:rPr>
                        <a:t>ACL No. 16-10</a:t>
                      </a:r>
                      <a:endParaRPr lang="en-US" sz="1600" dirty="0">
                        <a:solidFill>
                          <a:schemeClr val="tx1"/>
                        </a:solidFill>
                        <a:latin typeface="Arial" panose="020B0604020202020204" pitchFamily="34" charset="0"/>
                        <a:cs typeface="Arial" panose="020B0604020202020204" pitchFamily="34" charset="0"/>
                      </a:endParaRPr>
                    </a:p>
                    <a:p>
                      <a:pPr algn="l"/>
                      <a:r>
                        <a:rPr lang="en-US" sz="1600" dirty="0">
                          <a:solidFill>
                            <a:schemeClr val="tx1"/>
                          </a:solidFill>
                          <a:latin typeface="Arial" panose="020B0604020202020204" pitchFamily="34" charset="0"/>
                          <a:cs typeface="Arial" panose="020B0604020202020204" pitchFamily="34" charset="0"/>
                          <a:hlinkClick r:id="rId10"/>
                        </a:rPr>
                        <a:t>ACL No. 16-58</a:t>
                      </a:r>
                      <a:endParaRPr lang="en-US" sz="1600" dirty="0">
                        <a:solidFill>
                          <a:schemeClr val="tx1"/>
                        </a:solidFill>
                        <a:latin typeface="Arial" panose="020B0604020202020204" pitchFamily="34" charset="0"/>
                        <a:cs typeface="Arial" panose="020B0604020202020204" pitchFamily="34" charset="0"/>
                      </a:endParaRPr>
                    </a:p>
                    <a:p>
                      <a:pPr algn="l"/>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11"/>
                        </a:rPr>
                        <a:t>CFL No. 15/16-65</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553062">
                <a:tc>
                  <a:txBody>
                    <a:bodyPr/>
                    <a:lstStyle/>
                    <a:p>
                      <a:pPr algn="l"/>
                      <a:r>
                        <a:rPr lang="en-US" sz="1600" b="1" dirty="0">
                          <a:solidFill>
                            <a:schemeClr val="tx1"/>
                          </a:solidFill>
                          <a:latin typeface="Arial" panose="020B0604020202020204" pitchFamily="34" charset="0"/>
                          <a:cs typeface="Arial" panose="020B0604020202020204" pitchFamily="34" charset="0"/>
                        </a:rPr>
                        <a:t>Second Level Administrative Reviews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12"/>
                        </a:rPr>
                        <a:t>ACL No. 17-122</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13"/>
                        </a:rPr>
                        <a:t>CFL</a:t>
                      </a:r>
                      <a:r>
                        <a:rPr lang="en-US" sz="1600" baseline="0" dirty="0">
                          <a:solidFill>
                            <a:schemeClr val="tx1"/>
                          </a:solidFill>
                          <a:latin typeface="Arial" panose="020B0604020202020204" pitchFamily="34" charset="0"/>
                          <a:cs typeface="Arial" panose="020B0604020202020204" pitchFamily="34" charset="0"/>
                          <a:hlinkClick r:id="rId13"/>
                        </a:rPr>
                        <a:t> No. 16/17-71</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r h="785930">
                <a:tc>
                  <a:txBody>
                    <a:bodyPr/>
                    <a:lstStyle/>
                    <a:p>
                      <a:pPr marL="0" indent="0" algn="l">
                        <a:buFont typeface="Arial" charset="0"/>
                        <a:buNone/>
                      </a:pPr>
                      <a:r>
                        <a:rPr lang="en-US" sz="1600" b="1" dirty="0">
                          <a:solidFill>
                            <a:schemeClr val="tx1"/>
                          </a:solidFill>
                          <a:latin typeface="Arial" panose="020B0604020202020204" pitchFamily="34" charset="0"/>
                          <a:cs typeface="Arial" panose="020B0604020202020204" pitchFamily="34" charset="0"/>
                        </a:rPr>
                        <a:t>CCR Home Based Family Care Rate Structure </a:t>
                      </a:r>
                      <a:br>
                        <a:rPr lang="en-US" sz="1600" b="1" dirty="0">
                          <a:solidFill>
                            <a:schemeClr val="tx1"/>
                          </a:solidFill>
                          <a:latin typeface="Arial" panose="020B0604020202020204" pitchFamily="34" charset="0"/>
                          <a:cs typeface="Arial" panose="020B0604020202020204" pitchFamily="34" charset="0"/>
                        </a:rPr>
                      </a:br>
                      <a:r>
                        <a:rPr lang="en-US" sz="1600" b="1" dirty="0">
                          <a:solidFill>
                            <a:schemeClr val="tx1"/>
                          </a:solidFill>
                          <a:latin typeface="Arial" panose="020B0604020202020204" pitchFamily="34" charset="0"/>
                          <a:cs typeface="Arial" panose="020B0604020202020204" pitchFamily="34" charset="0"/>
                        </a:rPr>
                        <a:t>(Phase</a:t>
                      </a:r>
                      <a:r>
                        <a:rPr lang="en-US" sz="1600" b="1" baseline="0" dirty="0">
                          <a:solidFill>
                            <a:schemeClr val="tx1"/>
                          </a:solidFill>
                          <a:latin typeface="Arial" panose="020B0604020202020204" pitchFamily="34" charset="0"/>
                          <a:cs typeface="Arial" panose="020B0604020202020204" pitchFamily="34" charset="0"/>
                        </a:rPr>
                        <a:t> I)</a:t>
                      </a:r>
                      <a:endParaRPr lang="en-US" sz="1600" b="1"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14"/>
                        </a:rPr>
                        <a:t>ACL</a:t>
                      </a:r>
                      <a:r>
                        <a:rPr lang="en-US" sz="1600" baseline="0" dirty="0">
                          <a:solidFill>
                            <a:schemeClr val="tx1"/>
                          </a:solidFill>
                          <a:latin typeface="Arial" panose="020B0604020202020204" pitchFamily="34" charset="0"/>
                          <a:cs typeface="Arial" panose="020B0604020202020204" pitchFamily="34" charset="0"/>
                          <a:hlinkClick r:id="rId14"/>
                        </a:rPr>
                        <a:t> No. 16-79</a:t>
                      </a:r>
                      <a:r>
                        <a:rPr lang="en-US" sz="1600" baseline="0" dirty="0">
                          <a:solidFill>
                            <a:schemeClr val="tx1"/>
                          </a:solidFill>
                          <a:latin typeface="Arial" panose="020B0604020202020204" pitchFamily="34" charset="0"/>
                          <a:cs typeface="Arial" panose="020B060402020202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15"/>
                        </a:rPr>
                        <a:t>CFL No. 16/17-41</a:t>
                      </a:r>
                      <a:endParaRPr lang="en-US" sz="1600" dirty="0">
                        <a:solidFill>
                          <a:schemeClr val="tx1"/>
                        </a:solidFill>
                        <a:latin typeface="Arial" panose="020B0604020202020204" pitchFamily="34" charset="0"/>
                        <a:cs typeface="Arial" panose="020B0604020202020204" pitchFamily="34" charset="0"/>
                      </a:endParaRPr>
                    </a:p>
                    <a:p>
                      <a:pPr algn="l"/>
                      <a:r>
                        <a:rPr lang="en-US" sz="1600" dirty="0">
                          <a:solidFill>
                            <a:schemeClr val="tx1"/>
                          </a:solidFill>
                          <a:latin typeface="Arial" panose="020B0604020202020204" pitchFamily="34" charset="0"/>
                          <a:cs typeface="Arial" panose="020B0604020202020204" pitchFamily="34" charset="0"/>
                          <a:hlinkClick r:id="rId16"/>
                        </a:rPr>
                        <a:t>CFL No. 16/17-41E</a:t>
                      </a:r>
                      <a:endParaRPr lang="en-US" sz="1600" dirty="0">
                        <a:solidFill>
                          <a:schemeClr val="tx1"/>
                        </a:solidFill>
                        <a:latin typeface="Arial" panose="020B0604020202020204" pitchFamily="34" charset="0"/>
                        <a:cs typeface="Arial" panose="020B0604020202020204" pitchFamily="34" charset="0"/>
                      </a:endParaRPr>
                    </a:p>
                    <a:p>
                      <a:pPr algn="l"/>
                      <a:r>
                        <a:rPr lang="en-US" sz="1600" dirty="0">
                          <a:solidFill>
                            <a:schemeClr val="tx1"/>
                          </a:solidFill>
                          <a:latin typeface="Arial" panose="020B0604020202020204" pitchFamily="34" charset="0"/>
                          <a:cs typeface="Arial" panose="020B0604020202020204" pitchFamily="34" charset="0"/>
                          <a:hlinkClick r:id="rId17"/>
                        </a:rPr>
                        <a:t>CFL No.16/17-41EII</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5"/>
                  </a:ext>
                </a:extLst>
              </a:tr>
              <a:tr h="779390">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en-US" sz="1600" b="1" dirty="0">
                          <a:solidFill>
                            <a:schemeClr val="tx1"/>
                          </a:solidFill>
                          <a:latin typeface="Arial" panose="020B0604020202020204" pitchFamily="34" charset="0"/>
                          <a:cs typeface="Arial" panose="020B0604020202020204" pitchFamily="34" charset="0"/>
                        </a:rPr>
                        <a:t>CCR Home Based Family Care Rate Structure </a:t>
                      </a:r>
                      <a:br>
                        <a:rPr lang="en-US" sz="1600" b="1" dirty="0">
                          <a:solidFill>
                            <a:schemeClr val="tx1"/>
                          </a:solidFill>
                          <a:latin typeface="Arial" panose="020B0604020202020204" pitchFamily="34" charset="0"/>
                          <a:cs typeface="Arial" panose="020B0604020202020204" pitchFamily="34" charset="0"/>
                        </a:rPr>
                      </a:br>
                      <a:r>
                        <a:rPr lang="en-US" sz="1600" b="1" dirty="0">
                          <a:solidFill>
                            <a:schemeClr val="tx1"/>
                          </a:solidFill>
                          <a:latin typeface="Arial" panose="020B0604020202020204" pitchFamily="34" charset="0"/>
                          <a:cs typeface="Arial" panose="020B0604020202020204" pitchFamily="34" charset="0"/>
                        </a:rPr>
                        <a:t>(Phase</a:t>
                      </a:r>
                      <a:r>
                        <a:rPr lang="en-US" sz="1600" b="1" baseline="0" dirty="0">
                          <a:solidFill>
                            <a:schemeClr val="tx1"/>
                          </a:solidFill>
                          <a:latin typeface="Arial" panose="020B0604020202020204" pitchFamily="34" charset="0"/>
                          <a:cs typeface="Arial" panose="020B0604020202020204" pitchFamily="34" charset="0"/>
                        </a:rPr>
                        <a:t> II)</a:t>
                      </a:r>
                      <a:endParaRPr lang="en-US" sz="1600" b="1" dirty="0">
                        <a:solidFill>
                          <a:schemeClr val="tx1"/>
                        </a:solidFill>
                        <a:latin typeface="Arial" panose="020B0604020202020204" pitchFamily="34" charset="0"/>
                        <a:cs typeface="Arial" panose="020B0604020202020204" pitchFamily="34" charset="0"/>
                      </a:endParaRPr>
                    </a:p>
                    <a:p>
                      <a:pPr marL="0" indent="0" algn="l">
                        <a:buFont typeface="Arial" charset="0"/>
                        <a:buNone/>
                      </a:pPr>
                      <a:endParaRPr lang="en-US" sz="1600" b="1"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hlinkClick r:id="rId18"/>
                        </a:rPr>
                        <a:t>ACL No. 17-11</a:t>
                      </a:r>
                      <a:endParaRPr lang="en-US" sz="1600" dirty="0">
                        <a:solidFill>
                          <a:schemeClr val="tx1"/>
                        </a:solidFill>
                        <a:latin typeface="Arial" panose="020B0604020202020204" pitchFamily="34" charset="0"/>
                        <a:cs typeface="Arial" panose="020B0604020202020204" pitchFamily="34" charset="0"/>
                      </a:endParaRPr>
                    </a:p>
                    <a:p>
                      <a:pPr algn="l"/>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US" sz="1600" dirty="0">
                          <a:solidFill>
                            <a:schemeClr val="tx1"/>
                          </a:solidFill>
                          <a:latin typeface="Arial" panose="020B0604020202020204" pitchFamily="34" charset="0"/>
                          <a:cs typeface="Arial" panose="020B0604020202020204" pitchFamily="34" charset="0"/>
                          <a:hlinkClick r:id="rId19"/>
                        </a:rPr>
                        <a:t>CFL No. 17/18-32</a:t>
                      </a:r>
                      <a:endParaRPr lang="en-US" sz="1600" dirty="0">
                        <a:solidFill>
                          <a:schemeClr val="tx1"/>
                        </a:solidFill>
                        <a:latin typeface="Arial" panose="020B0604020202020204" pitchFamily="34" charset="0"/>
                        <a:cs typeface="Arial" panose="020B0604020202020204" pitchFamily="34" charset="0"/>
                      </a:endParaRPr>
                    </a:p>
                    <a:p>
                      <a:pPr algn="l"/>
                      <a:r>
                        <a:rPr lang="en-US" sz="1600" dirty="0">
                          <a:solidFill>
                            <a:schemeClr val="tx1"/>
                          </a:solidFill>
                          <a:latin typeface="Arial" panose="020B0604020202020204" pitchFamily="34" charset="0"/>
                          <a:cs typeface="Arial" panose="020B0604020202020204" pitchFamily="34" charset="0"/>
                          <a:hlinkClick r:id="rId20"/>
                        </a:rPr>
                        <a:t>CFL No. 17/18-32E</a:t>
                      </a:r>
                      <a:endParaRPr 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85421482"/>
                  </a:ext>
                </a:extLst>
              </a:tr>
            </a:tbl>
          </a:graphicData>
        </a:graphic>
      </p:graphicFrame>
    </p:spTree>
    <p:extLst>
      <p:ext uri="{BB962C8B-B14F-4D97-AF65-F5344CB8AC3E}">
        <p14:creationId xmlns:p14="http://schemas.microsoft.com/office/powerpoint/2010/main" val="348438941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90600"/>
          </a:xfrm>
        </p:spPr>
        <p:txBody>
          <a:bodyPr>
            <a:normAutofit fontScale="90000"/>
          </a:bodyPr>
          <a:lstStyle/>
          <a:p>
            <a:pPr algn="ctr"/>
            <a:r>
              <a:rPr lang="en-US" b="1" dirty="0"/>
              <a:t>Foster Parent Recruitment, Retention and Support (FPRRS)</a:t>
            </a:r>
          </a:p>
        </p:txBody>
      </p:sp>
      <p:sp>
        <p:nvSpPr>
          <p:cNvPr id="3" name="Content Placeholder 2"/>
          <p:cNvSpPr>
            <a:spLocks noGrp="1"/>
          </p:cNvSpPr>
          <p:nvPr>
            <p:ph idx="1"/>
          </p:nvPr>
        </p:nvSpPr>
        <p:spPr>
          <a:xfrm>
            <a:off x="457200" y="2362200"/>
            <a:ext cx="8229600" cy="4389120"/>
          </a:xfrm>
        </p:spPr>
        <p:txBody>
          <a:bodyPr>
            <a:normAutofit fontScale="70000" lnSpcReduction="20000"/>
          </a:bodyPr>
          <a:lstStyle/>
          <a:p>
            <a:pPr marL="0" indent="0">
              <a:lnSpc>
                <a:spcPct val="110000"/>
              </a:lnSpc>
              <a:spcBef>
                <a:spcPts val="0"/>
              </a:spcBef>
              <a:buNone/>
            </a:pPr>
            <a:r>
              <a:rPr lang="en-US" dirty="0">
                <a:latin typeface="Arial" pitchFamily="34" charset="0"/>
                <a:cs typeface="Arial" pitchFamily="34" charset="0"/>
              </a:rPr>
              <a:t>Funding available for County Probation Departments (CPD) to invest in activities to recruit and retain the number of foster parents, relative caregivers and resource families available for placement of court dependent minors or non-minor dependents (NMDs).  </a:t>
            </a:r>
          </a:p>
          <a:p>
            <a:pPr marL="0" indent="0">
              <a:lnSpc>
                <a:spcPct val="110000"/>
              </a:lnSpc>
              <a:spcBef>
                <a:spcPts val="0"/>
              </a:spcBef>
              <a:buNone/>
            </a:pPr>
            <a:endParaRPr lang="en-US" b="1" dirty="0">
              <a:latin typeface="Arial" pitchFamily="34" charset="0"/>
              <a:cs typeface="Arial" pitchFamily="34" charset="0"/>
            </a:endParaRPr>
          </a:p>
          <a:p>
            <a:pPr marL="0" indent="0">
              <a:lnSpc>
                <a:spcPct val="110000"/>
              </a:lnSpc>
              <a:spcBef>
                <a:spcPts val="0"/>
              </a:spcBef>
              <a:buNone/>
            </a:pPr>
            <a:r>
              <a:rPr lang="en-US" b="1" dirty="0">
                <a:latin typeface="Arial" pitchFamily="34" charset="0"/>
                <a:cs typeface="Arial" pitchFamily="34" charset="0"/>
              </a:rPr>
              <a:t>Program Codes:</a:t>
            </a:r>
          </a:p>
          <a:p>
            <a:pPr>
              <a:lnSpc>
                <a:spcPct val="110000"/>
              </a:lnSpc>
              <a:spcBef>
                <a:spcPts val="0"/>
              </a:spcBef>
            </a:pPr>
            <a:endParaRPr lang="en-US" dirty="0">
              <a:latin typeface="Arial" pitchFamily="34" charset="0"/>
              <a:cs typeface="Arial" pitchFamily="34" charset="0"/>
            </a:endParaRPr>
          </a:p>
          <a:p>
            <a:pPr>
              <a:lnSpc>
                <a:spcPct val="110000"/>
              </a:lnSpc>
              <a:spcBef>
                <a:spcPts val="0"/>
              </a:spcBef>
            </a:pPr>
            <a:r>
              <a:rPr lang="en-US" dirty="0">
                <a:latin typeface="Arial" pitchFamily="34" charset="0"/>
                <a:cs typeface="Arial" pitchFamily="34" charset="0"/>
              </a:rPr>
              <a:t>PC 939 – Probation FPRRS Federal</a:t>
            </a:r>
          </a:p>
          <a:p>
            <a:pPr>
              <a:lnSpc>
                <a:spcPct val="110000"/>
              </a:lnSpc>
              <a:spcBef>
                <a:spcPts val="0"/>
              </a:spcBef>
            </a:pPr>
            <a:r>
              <a:rPr lang="en-US" dirty="0">
                <a:latin typeface="Arial" pitchFamily="34" charset="0"/>
                <a:cs typeface="Arial" pitchFamily="34" charset="0"/>
              </a:rPr>
              <a:t>PC 940 – Probation FPRRS Training Federal</a:t>
            </a:r>
          </a:p>
          <a:p>
            <a:pPr>
              <a:lnSpc>
                <a:spcPct val="110000"/>
              </a:lnSpc>
              <a:spcBef>
                <a:spcPts val="0"/>
              </a:spcBef>
            </a:pPr>
            <a:r>
              <a:rPr lang="en-US" dirty="0">
                <a:latin typeface="Arial" pitchFamily="34" charset="0"/>
                <a:cs typeface="Arial" pitchFamily="34" charset="0"/>
              </a:rPr>
              <a:t>PC 941 – Probation FPRRS Non-Federal</a:t>
            </a:r>
          </a:p>
          <a:p>
            <a:pPr>
              <a:lnSpc>
                <a:spcPct val="110000"/>
              </a:lnSpc>
              <a:spcBef>
                <a:spcPts val="0"/>
              </a:spcBef>
            </a:pPr>
            <a:r>
              <a:rPr lang="en-US" dirty="0">
                <a:latin typeface="Arial" pitchFamily="34" charset="0"/>
                <a:cs typeface="Arial" pitchFamily="34" charset="0"/>
              </a:rPr>
              <a:t>PC 943 – Probation FPRRS Foster Parent Training Federal</a:t>
            </a:r>
          </a:p>
          <a:p>
            <a:pPr marL="0" indent="0">
              <a:buNone/>
            </a:pPr>
            <a:r>
              <a:rPr lang="en-US" dirty="0"/>
              <a:t>	</a:t>
            </a:r>
          </a:p>
          <a:p>
            <a:pPr lvl="1"/>
            <a:endParaRPr lang="en-US" dirty="0"/>
          </a:p>
        </p:txBody>
      </p:sp>
    </p:spTree>
    <p:extLst>
      <p:ext uri="{BB962C8B-B14F-4D97-AF65-F5344CB8AC3E}">
        <p14:creationId xmlns:p14="http://schemas.microsoft.com/office/powerpoint/2010/main" val="259774799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FPPRS Allocation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5963995"/>
              </p:ext>
            </p:extLst>
          </p:nvPr>
        </p:nvGraphicFramePr>
        <p:xfrm>
          <a:off x="726440" y="1407552"/>
          <a:ext cx="8320089" cy="2897748"/>
        </p:xfrm>
        <a:graphic>
          <a:graphicData uri="http://schemas.openxmlformats.org/drawingml/2006/table">
            <a:tbl>
              <a:tblPr firstRow="1" bandRow="1">
                <a:tableStyleId>{5C22544A-7EE6-4342-B048-85BDC9FD1C3A}</a:tableStyleId>
              </a:tblPr>
              <a:tblGrid>
                <a:gridCol w="1205810">
                  <a:extLst>
                    <a:ext uri="{9D8B030D-6E8A-4147-A177-3AD203B41FA5}">
                      <a16:colId xmlns:a16="http://schemas.microsoft.com/office/drawing/2014/main" val="20000"/>
                    </a:ext>
                  </a:extLst>
                </a:gridCol>
                <a:gridCol w="2226739">
                  <a:extLst>
                    <a:ext uri="{9D8B030D-6E8A-4147-A177-3AD203B41FA5}">
                      <a16:colId xmlns:a16="http://schemas.microsoft.com/office/drawing/2014/main" val="20001"/>
                    </a:ext>
                  </a:extLst>
                </a:gridCol>
                <a:gridCol w="2622811">
                  <a:extLst>
                    <a:ext uri="{9D8B030D-6E8A-4147-A177-3AD203B41FA5}">
                      <a16:colId xmlns:a16="http://schemas.microsoft.com/office/drawing/2014/main" val="20002"/>
                    </a:ext>
                  </a:extLst>
                </a:gridCol>
                <a:gridCol w="2264729">
                  <a:extLst>
                    <a:ext uri="{9D8B030D-6E8A-4147-A177-3AD203B41FA5}">
                      <a16:colId xmlns:a16="http://schemas.microsoft.com/office/drawing/2014/main" val="20003"/>
                    </a:ext>
                  </a:extLst>
                </a:gridCol>
              </a:tblGrid>
              <a:tr h="274933">
                <a:tc>
                  <a:txBody>
                    <a:bodyPr/>
                    <a:lstStyle/>
                    <a:p>
                      <a:r>
                        <a:rPr lang="en-US" sz="1600" dirty="0"/>
                        <a:t>FPPRS</a:t>
                      </a:r>
                    </a:p>
                  </a:txBody>
                  <a:tcPr marL="68580" marR="68580" marT="34290" marB="34290"/>
                </a:tc>
                <a:tc>
                  <a:txBody>
                    <a:bodyPr/>
                    <a:lstStyle/>
                    <a:p>
                      <a:pPr algn="ctr"/>
                      <a:r>
                        <a:rPr lang="en-US" sz="1600" dirty="0"/>
                        <a:t>FY 2015-16</a:t>
                      </a:r>
                    </a:p>
                  </a:txBody>
                  <a:tcPr marL="68580" marR="68580" marT="34290" marB="34290"/>
                </a:tc>
                <a:tc>
                  <a:txBody>
                    <a:bodyPr/>
                    <a:lstStyle/>
                    <a:p>
                      <a:pPr algn="ctr"/>
                      <a:r>
                        <a:rPr lang="en-US" sz="1600" dirty="0"/>
                        <a:t>FY</a:t>
                      </a:r>
                      <a:r>
                        <a:rPr lang="en-US" sz="1600" baseline="0" dirty="0"/>
                        <a:t> 2016-17 </a:t>
                      </a:r>
                      <a:endParaRPr lang="en-US" sz="1600" dirty="0"/>
                    </a:p>
                  </a:txBody>
                  <a:tcPr marL="68580" marR="68580" marT="34290" marB="34290"/>
                </a:tc>
                <a:tc>
                  <a:txBody>
                    <a:bodyPr/>
                    <a:lstStyle/>
                    <a:p>
                      <a:pPr algn="ctr"/>
                      <a:r>
                        <a:rPr lang="en-US" sz="1600" dirty="0"/>
                        <a:t>FY 2017-18</a:t>
                      </a:r>
                    </a:p>
                  </a:txBody>
                  <a:tcPr marL="68580" marR="68580" marT="34290" marB="34290"/>
                </a:tc>
                <a:extLst>
                  <a:ext uri="{0D108BD9-81ED-4DB2-BD59-A6C34878D82A}">
                    <a16:rowId xmlns:a16="http://schemas.microsoft.com/office/drawing/2014/main" val="10000"/>
                  </a:ext>
                </a:extLst>
              </a:tr>
              <a:tr h="1053708">
                <a:tc>
                  <a:txBody>
                    <a:bodyPr/>
                    <a:lstStyle/>
                    <a:p>
                      <a:r>
                        <a:rPr lang="en-US" sz="1600" dirty="0"/>
                        <a:t>Allocation</a:t>
                      </a:r>
                    </a:p>
                  </a:txBody>
                  <a:tcPr marL="68580" marR="68580" marT="34290" marB="34290"/>
                </a:tc>
                <a:tc>
                  <a:txBody>
                    <a:bodyPr/>
                    <a:lstStyle/>
                    <a:p>
                      <a:pPr algn="ctr"/>
                      <a:r>
                        <a:rPr lang="en-US" sz="1600" dirty="0"/>
                        <a:t>$17.2m</a:t>
                      </a:r>
                    </a:p>
                    <a:p>
                      <a:pPr algn="ctr"/>
                      <a:r>
                        <a:rPr lang="en-US" sz="1600" dirty="0"/>
                        <a:t>(CWD and CPD)</a:t>
                      </a:r>
                    </a:p>
                    <a:p>
                      <a:pPr algn="ctr"/>
                      <a:endParaRPr lang="en-US" sz="1600" dirty="0"/>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$43.2m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(CWD and CPD)</a:t>
                      </a:r>
                    </a:p>
                    <a:p>
                      <a:pPr algn="ctr"/>
                      <a:endParaRPr lang="en-US" sz="1600" dirty="0"/>
                    </a:p>
                    <a:p>
                      <a:pPr algn="ctr"/>
                      <a:endParaRPr lang="en-US" sz="1600" dirty="0"/>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$43.2m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(CWD and CPD)</a:t>
                      </a:r>
                    </a:p>
                    <a:p>
                      <a:pPr algn="ctr"/>
                      <a:endParaRPr lang="en-US" sz="1600" dirty="0"/>
                    </a:p>
                  </a:txBody>
                  <a:tcPr marL="68580" marR="68580" marT="34290" marB="34290"/>
                </a:tc>
                <a:extLst>
                  <a:ext uri="{0D108BD9-81ED-4DB2-BD59-A6C34878D82A}">
                    <a16:rowId xmlns:a16="http://schemas.microsoft.com/office/drawing/2014/main" val="10001"/>
                  </a:ext>
                </a:extLst>
              </a:tr>
              <a:tr h="691049">
                <a:tc>
                  <a:txBody>
                    <a:bodyPr/>
                    <a:lstStyle/>
                    <a:p>
                      <a:r>
                        <a:rPr lang="en-US" sz="1600" dirty="0"/>
                        <a:t>Notes</a:t>
                      </a:r>
                    </a:p>
                  </a:txBody>
                  <a:tcPr marL="68580" marR="68580" marT="34290" marB="34290"/>
                </a:tc>
                <a:tc>
                  <a:txBody>
                    <a:bodyPr/>
                    <a:lstStyle/>
                    <a:p>
                      <a:pPr algn="ctr"/>
                      <a:r>
                        <a:rPr lang="en-US" sz="1600" dirty="0"/>
                        <a:t>Unspent funds rolled</a:t>
                      </a:r>
                      <a:r>
                        <a:rPr lang="en-US" sz="1600" baseline="0" dirty="0"/>
                        <a:t> over to FY 2016-17</a:t>
                      </a:r>
                      <a:endParaRPr lang="en-US" sz="1600" dirty="0"/>
                    </a:p>
                  </a:txBody>
                  <a:tcPr marL="68580" marR="68580" marT="34290" marB="34290"/>
                </a:tc>
                <a:tc>
                  <a:txBody>
                    <a:bodyPr/>
                    <a:lstStyle/>
                    <a:p>
                      <a:pPr algn="ctr"/>
                      <a:r>
                        <a:rPr lang="en-US" sz="1600" dirty="0"/>
                        <a:t>Unspent funds rolled</a:t>
                      </a:r>
                      <a:r>
                        <a:rPr lang="en-US" sz="1600" baseline="0" dirty="0"/>
                        <a:t> over to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0" dirty="0"/>
                        <a:t>FY 2017-18.  CDSS working with CPOC to operationalize unspent funds to FY 2017-18; CFL pending. </a:t>
                      </a:r>
                      <a:endParaRPr lang="en-US" sz="1600" dirty="0"/>
                    </a:p>
                    <a:p>
                      <a:pPr algn="ctr"/>
                      <a:endParaRPr lang="en-US" sz="1600" dirty="0"/>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L="68580" marR="68580" marT="34290" marB="34290"/>
                </a:tc>
                <a:extLst>
                  <a:ext uri="{0D108BD9-81ED-4DB2-BD59-A6C34878D82A}">
                    <a16:rowId xmlns:a16="http://schemas.microsoft.com/office/drawing/2014/main" val="10002"/>
                  </a:ext>
                </a:extLst>
              </a:tr>
            </a:tbl>
          </a:graphicData>
        </a:graphic>
      </p:graphicFrame>
      <p:sp>
        <p:nvSpPr>
          <p:cNvPr id="7" name="TextBox 6"/>
          <p:cNvSpPr txBox="1"/>
          <p:nvPr/>
        </p:nvSpPr>
        <p:spPr>
          <a:xfrm>
            <a:off x="1447800" y="4495800"/>
            <a:ext cx="5867400" cy="1200329"/>
          </a:xfrm>
          <a:prstGeom prst="rect">
            <a:avLst/>
          </a:prstGeom>
          <a:noFill/>
        </p:spPr>
        <p:txBody>
          <a:bodyPr wrap="square" rtlCol="0">
            <a:spAutoFit/>
          </a:bodyPr>
          <a:lstStyle/>
          <a:p>
            <a:pPr algn="ctr"/>
            <a:r>
              <a:rPr lang="en-US" b="1" dirty="0">
                <a:solidFill>
                  <a:prstClr val="black"/>
                </a:solidFill>
              </a:rPr>
              <a:t>CFL REFERENCES:</a:t>
            </a:r>
          </a:p>
          <a:p>
            <a:pPr algn="ctr"/>
            <a:r>
              <a:rPr lang="en-US" b="1" dirty="0">
                <a:solidFill>
                  <a:prstClr val="black"/>
                </a:solidFill>
              </a:rPr>
              <a:t>FY 2015-16 - </a:t>
            </a:r>
            <a:r>
              <a:rPr lang="en-US" dirty="0">
                <a:solidFill>
                  <a:prstClr val="black"/>
                </a:solidFill>
              </a:rPr>
              <a:t>CFL 15/16-58</a:t>
            </a:r>
          </a:p>
          <a:p>
            <a:pPr algn="ctr"/>
            <a:r>
              <a:rPr lang="en-US" b="1" dirty="0">
                <a:solidFill>
                  <a:prstClr val="black"/>
                </a:solidFill>
              </a:rPr>
              <a:t>FY 2016-17 - </a:t>
            </a:r>
            <a:r>
              <a:rPr lang="en-US" dirty="0">
                <a:solidFill>
                  <a:prstClr val="black"/>
                </a:solidFill>
              </a:rPr>
              <a:t>CFL 16/17-35</a:t>
            </a:r>
            <a:br>
              <a:rPr lang="en-US" b="1" dirty="0">
                <a:solidFill>
                  <a:prstClr val="black"/>
                </a:solidFill>
              </a:rPr>
            </a:br>
            <a:r>
              <a:rPr lang="en-US" b="1" dirty="0">
                <a:solidFill>
                  <a:prstClr val="black"/>
                </a:solidFill>
              </a:rPr>
              <a:t>FY 2017-18 - </a:t>
            </a:r>
            <a:r>
              <a:rPr lang="en-US" dirty="0">
                <a:solidFill>
                  <a:prstClr val="black"/>
                </a:solidFill>
              </a:rPr>
              <a:t>CFL 17/18-54 </a:t>
            </a:r>
          </a:p>
        </p:txBody>
      </p:sp>
    </p:spTree>
    <p:extLst>
      <p:ext uri="{BB962C8B-B14F-4D97-AF65-F5344CB8AC3E}">
        <p14:creationId xmlns:p14="http://schemas.microsoft.com/office/powerpoint/2010/main" val="153623466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b="1" dirty="0"/>
              <a:t>Child and Family Teams (CFT)</a:t>
            </a:r>
          </a:p>
        </p:txBody>
      </p:sp>
      <p:sp>
        <p:nvSpPr>
          <p:cNvPr id="3" name="Content Placeholder 2"/>
          <p:cNvSpPr>
            <a:spLocks noGrp="1"/>
          </p:cNvSpPr>
          <p:nvPr>
            <p:ph idx="1"/>
          </p:nvPr>
        </p:nvSpPr>
        <p:spPr>
          <a:xfrm>
            <a:off x="381000" y="1295400"/>
            <a:ext cx="8229600" cy="5562600"/>
          </a:xfrm>
        </p:spPr>
        <p:txBody>
          <a:bodyPr>
            <a:normAutofit fontScale="47500" lnSpcReduction="20000"/>
          </a:bodyPr>
          <a:lstStyle/>
          <a:p>
            <a:pPr marL="0" indent="0">
              <a:buNone/>
            </a:pPr>
            <a:endParaRPr lang="en-US" sz="3500" dirty="0">
              <a:solidFill>
                <a:schemeClr val="tx1"/>
              </a:solidFill>
              <a:latin typeface="Arial" pitchFamily="34" charset="0"/>
              <a:cs typeface="Arial" pitchFamily="34" charset="0"/>
            </a:endParaRPr>
          </a:p>
          <a:p>
            <a:pPr marL="0" indent="0">
              <a:buNone/>
            </a:pPr>
            <a:endParaRPr lang="en-US" sz="4000" dirty="0">
              <a:solidFill>
                <a:schemeClr val="tx1"/>
              </a:solidFill>
              <a:latin typeface="Arial" pitchFamily="34" charset="0"/>
              <a:cs typeface="Arial" pitchFamily="34" charset="0"/>
            </a:endParaRPr>
          </a:p>
          <a:p>
            <a:pPr marL="0" indent="0">
              <a:buNone/>
            </a:pPr>
            <a:r>
              <a:rPr lang="en-US" sz="5000" dirty="0">
                <a:solidFill>
                  <a:schemeClr val="tx1"/>
                </a:solidFill>
                <a:latin typeface="Arial" pitchFamily="34" charset="0"/>
                <a:cs typeface="Arial" pitchFamily="34" charset="0"/>
              </a:rPr>
              <a:t>A  </a:t>
            </a:r>
            <a:r>
              <a:rPr lang="en-US" sz="5000" dirty="0">
                <a:latin typeface="Arial" pitchFamily="34" charset="0"/>
                <a:cs typeface="Arial" pitchFamily="34" charset="0"/>
              </a:rPr>
              <a:t>CFT </a:t>
            </a:r>
            <a:r>
              <a:rPr lang="en-US" sz="5000" dirty="0">
                <a:solidFill>
                  <a:schemeClr val="tx1"/>
                </a:solidFill>
                <a:latin typeface="Arial" pitchFamily="34" charset="0"/>
                <a:cs typeface="Arial" pitchFamily="34" charset="0"/>
              </a:rPr>
              <a:t>is a group of individuals that includes the child or youth, family members, professionals, natural community support  and other individuals identified by the family who are invested in the child, youth and family’s success. </a:t>
            </a:r>
          </a:p>
          <a:p>
            <a:pPr marL="0" indent="0">
              <a:buNone/>
            </a:pPr>
            <a:endParaRPr lang="en-US" sz="5000" b="1" dirty="0">
              <a:solidFill>
                <a:schemeClr val="tx1"/>
              </a:solidFill>
              <a:latin typeface="Arial" pitchFamily="34" charset="0"/>
              <a:cs typeface="Arial" pitchFamily="34" charset="0"/>
            </a:endParaRPr>
          </a:p>
          <a:p>
            <a:pPr marL="0" indent="0">
              <a:buNone/>
            </a:pPr>
            <a:r>
              <a:rPr lang="en-US" sz="5000" b="1" dirty="0">
                <a:solidFill>
                  <a:schemeClr val="tx1"/>
                </a:solidFill>
                <a:latin typeface="Arial" pitchFamily="34" charset="0"/>
                <a:cs typeface="Arial" pitchFamily="34" charset="0"/>
              </a:rPr>
              <a:t>Program Codes:</a:t>
            </a:r>
          </a:p>
          <a:p>
            <a:endParaRPr lang="en-US" sz="5000" dirty="0">
              <a:solidFill>
                <a:schemeClr val="tx1"/>
              </a:solidFill>
              <a:latin typeface="Arial" pitchFamily="34" charset="0"/>
              <a:cs typeface="Arial" pitchFamily="34" charset="0"/>
            </a:endParaRPr>
          </a:p>
          <a:p>
            <a:pPr marL="0" indent="0">
              <a:lnSpc>
                <a:spcPct val="120000"/>
              </a:lnSpc>
              <a:spcBef>
                <a:spcPts val="0"/>
              </a:spcBef>
              <a:buNone/>
            </a:pPr>
            <a:r>
              <a:rPr lang="en-US" sz="5000" dirty="0">
                <a:solidFill>
                  <a:schemeClr val="tx1"/>
                </a:solidFill>
                <a:latin typeface="Arial" pitchFamily="34" charset="0"/>
                <a:cs typeface="Arial" pitchFamily="34" charset="0"/>
              </a:rPr>
              <a:t>PC 947 – Probation CFT Federal</a:t>
            </a:r>
          </a:p>
          <a:p>
            <a:pPr marL="0" indent="0">
              <a:lnSpc>
                <a:spcPct val="120000"/>
              </a:lnSpc>
              <a:spcBef>
                <a:spcPts val="0"/>
              </a:spcBef>
              <a:buNone/>
            </a:pPr>
            <a:r>
              <a:rPr lang="en-US" sz="5000" dirty="0">
                <a:solidFill>
                  <a:schemeClr val="tx1"/>
                </a:solidFill>
                <a:latin typeface="Arial" pitchFamily="34" charset="0"/>
                <a:cs typeface="Arial" pitchFamily="34" charset="0"/>
              </a:rPr>
              <a:t>PC 948 – Probation CFT Non-Federal</a:t>
            </a:r>
          </a:p>
          <a:p>
            <a:pPr marL="0" indent="0">
              <a:lnSpc>
                <a:spcPct val="120000"/>
              </a:lnSpc>
              <a:spcBef>
                <a:spcPts val="0"/>
              </a:spcBef>
              <a:buNone/>
            </a:pPr>
            <a:r>
              <a:rPr lang="en-US" sz="5000" dirty="0">
                <a:latin typeface="Arial" pitchFamily="34" charset="0"/>
                <a:cs typeface="Arial" pitchFamily="34" charset="0"/>
              </a:rPr>
              <a:t>PC 955 – Child and Family Team (CFT) Detention - 		     Probation Non-Federal </a:t>
            </a:r>
            <a:endParaRPr lang="en-US" sz="5000" dirty="0">
              <a:solidFill>
                <a:schemeClr val="tx1"/>
              </a:solidFill>
              <a:latin typeface="Arial" pitchFamily="34" charset="0"/>
              <a:cs typeface="Arial" pitchFamily="34" charset="0"/>
            </a:endParaRPr>
          </a:p>
          <a:p>
            <a:pPr marL="0" indent="0">
              <a:buNone/>
            </a:pPr>
            <a:r>
              <a:rPr lang="en-US" dirty="0">
                <a:solidFill>
                  <a:schemeClr val="tx1"/>
                </a:solidFill>
              </a:rPr>
              <a:t> </a:t>
            </a:r>
          </a:p>
          <a:p>
            <a:endParaRPr lang="en-US" dirty="0"/>
          </a:p>
        </p:txBody>
      </p:sp>
    </p:spTree>
    <p:extLst>
      <p:ext uri="{BB962C8B-B14F-4D97-AF65-F5344CB8AC3E}">
        <p14:creationId xmlns:p14="http://schemas.microsoft.com/office/powerpoint/2010/main" val="7826875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3168</Words>
  <Application>Microsoft Office PowerPoint</Application>
  <PresentationFormat>On-screen Show (4:3)</PresentationFormat>
  <Paragraphs>358</Paragraphs>
  <Slides>22</Slides>
  <Notes>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Calibri</vt:lpstr>
      <vt:lpstr>Georgia</vt:lpstr>
      <vt:lpstr>Times New Roman</vt:lpstr>
      <vt:lpstr>Training</vt:lpstr>
      <vt:lpstr>1_Training</vt:lpstr>
      <vt:lpstr>CCR Funding Streams: What is Allowable and What if it Isn't Enough?  Presented By: California Department of Social Services  </vt:lpstr>
      <vt:lpstr>Objectives</vt:lpstr>
      <vt:lpstr>Continuum of Care Reform Claiming and Funding</vt:lpstr>
      <vt:lpstr> CCR Goals</vt:lpstr>
      <vt:lpstr>CCR Funding</vt:lpstr>
      <vt:lpstr>Administrative Components of CCR </vt:lpstr>
      <vt:lpstr>Foster Parent Recruitment, Retention and Support (FPRRS)</vt:lpstr>
      <vt:lpstr>FPPRS Allocation</vt:lpstr>
      <vt:lpstr>Child and Family Teams (CFT)</vt:lpstr>
      <vt:lpstr>CFT Allocation</vt:lpstr>
      <vt:lpstr>Resource Family Approval (RFA)</vt:lpstr>
      <vt:lpstr>RFA Allocation</vt:lpstr>
      <vt:lpstr>RFA</vt:lpstr>
      <vt:lpstr>Second Level Administrative Reviews</vt:lpstr>
      <vt:lpstr>Second Level Review Allocation</vt:lpstr>
      <vt:lpstr>CCR Reconciliation</vt:lpstr>
      <vt:lpstr>Framework of Funding and Reconciliation</vt:lpstr>
      <vt:lpstr>Framework of Funding</vt:lpstr>
      <vt:lpstr>Reconciliation Process</vt:lpstr>
      <vt:lpstr>Reconciliation Process Continued</vt:lpstr>
      <vt:lpstr>CDSS Website</vt:lpstr>
      <vt:lpstr>Questions or Concerns?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2014-09-03T14:53:48Z</dcterms:created>
  <dcterms:modified xsi:type="dcterms:W3CDTF">2018-04-13T00:08:58Z</dcterms:modified>
</cp:coreProperties>
</file>