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7" r:id="rId2"/>
    <p:sldId id="259" r:id="rId3"/>
    <p:sldId id="317" r:id="rId4"/>
    <p:sldId id="319" r:id="rId5"/>
    <p:sldId id="260" r:id="rId6"/>
    <p:sldId id="261" r:id="rId7"/>
    <p:sldId id="262" r:id="rId8"/>
    <p:sldId id="323" r:id="rId9"/>
    <p:sldId id="325" r:id="rId10"/>
    <p:sldId id="327" r:id="rId11"/>
    <p:sldId id="321" r:id="rId12"/>
    <p:sldId id="333" r:id="rId13"/>
    <p:sldId id="338" r:id="rId14"/>
    <p:sldId id="263" r:id="rId15"/>
    <p:sldId id="315" r:id="rId16"/>
    <p:sldId id="265" r:id="rId17"/>
    <p:sldId id="269" r:id="rId18"/>
    <p:sldId id="335" r:id="rId19"/>
    <p:sldId id="337" r:id="rId20"/>
    <p:sldId id="331" r:id="rId21"/>
    <p:sldId id="266" r:id="rId22"/>
    <p:sldId id="275" r:id="rId23"/>
    <p:sldId id="299" r:id="rId24"/>
    <p:sldId id="301" r:id="rId25"/>
    <p:sldId id="291" r:id="rId26"/>
    <p:sldId id="292" r:id="rId27"/>
    <p:sldId id="276" r:id="rId28"/>
    <p:sldId id="277" r:id="rId29"/>
    <p:sldId id="302" r:id="rId30"/>
    <p:sldId id="283" r:id="rId31"/>
    <p:sldId id="281" r:id="rId32"/>
    <p:sldId id="282" r:id="rId33"/>
    <p:sldId id="284" r:id="rId34"/>
    <p:sldId id="285" r:id="rId35"/>
    <p:sldId id="295" r:id="rId36"/>
    <p:sldId id="289" r:id="rId37"/>
    <p:sldId id="267" r:id="rId38"/>
    <p:sldId id="288" r:id="rId39"/>
    <p:sldId id="305" r:id="rId40"/>
    <p:sldId id="304" r:id="rId41"/>
    <p:sldId id="303" r:id="rId42"/>
    <p:sldId id="306" r:id="rId43"/>
    <p:sldId id="308" r:id="rId4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69" d="100"/>
          <a:sy n="69" d="100"/>
        </p:scale>
        <p:origin x="-11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264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87D63CD-5437-42F2-906D-0E77008160FC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6257F6-384D-4A86-B9F0-5051F6FEAC1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6C3A4A5-CFA8-45B2-9826-C07340C48DF1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B2B01304-9B5E-4F3A-86B7-FFD8B4A4B0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01304-9B5E-4F3A-86B7-FFD8B4A4B0A6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0EECB-EE39-42D2-A98A-82F3462C4916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35297-6434-4A63-8452-D73B9C04B5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AB 109/117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44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US" sz="4400" dirty="0" smtClean="0"/>
              <a:t>	</a:t>
            </a:r>
            <a:r>
              <a:rPr lang="en-US" sz="3600" dirty="0" smtClean="0"/>
              <a:t>Public </a:t>
            </a:r>
            <a:r>
              <a:rPr lang="en-US" dirty="0" smtClean="0"/>
              <a:t>Safety</a:t>
            </a:r>
            <a:r>
              <a:rPr lang="en-US" sz="3600" dirty="0" smtClean="0"/>
              <a:t> Realignment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Realignment Challenge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400" dirty="0" smtClean="0"/>
              <a:t>Realignment provides limited funding for each County.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How will local system react?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Can we impact this?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</a:t>
            </a:r>
            <a:r>
              <a:rPr lang="en-US" sz="2400" dirty="0" smtClean="0"/>
              <a:t>How must our criminal justice system function to handle many more offenders wisely, safely, and without losing money?</a:t>
            </a:r>
            <a:endParaRPr lang="en-US" sz="28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Realignment Funding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3810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Total funding at state level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000" dirty="0" smtClean="0"/>
              <a:t>Calculated from state’s experience/model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Distribution among 58 counties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	CSAC</a:t>
            </a:r>
            <a:r>
              <a:rPr lang="en-US" sz="2000" dirty="0" smtClean="0"/>
              <a:t> created formula for FY 2011/2012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Local Plan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	</a:t>
            </a:r>
            <a:r>
              <a:rPr lang="en-US" sz="2000" dirty="0" smtClean="0"/>
              <a:t>Community Corrections Partnership recommends, BOS approves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/>
              <a:t>	</a:t>
            </a:r>
            <a:endParaRPr lang="en-US" sz="3600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Sonoma County Strengths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Criminal Justice Master Plan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Belief in upstream initiatives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Culture of collaboration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Criminal Justice Master Plan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 smtClean="0"/>
              <a:t>Precipitant:	Rising jail population, possible need for increased beds.</a:t>
            </a:r>
          </a:p>
          <a:p>
            <a:pPr>
              <a:buNone/>
            </a:pPr>
            <a:r>
              <a:rPr lang="en-US" sz="2000" dirty="0" smtClean="0"/>
              <a:t>			Projected cost:	$300+ million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Quest for Plan B</a:t>
            </a:r>
          </a:p>
          <a:p>
            <a:pPr>
              <a:buNone/>
            </a:pPr>
            <a:r>
              <a:rPr lang="en-US" sz="2000" dirty="0" smtClean="0"/>
              <a:t>	Consultant spends year studying CJ system</a:t>
            </a:r>
          </a:p>
          <a:p>
            <a:pPr>
              <a:buNone/>
            </a:pPr>
            <a:r>
              <a:rPr lang="en-US" sz="2000" dirty="0" smtClean="0"/>
              <a:t>	Series of recommendations, fleshed out over a second year</a:t>
            </a:r>
          </a:p>
          <a:p>
            <a:pPr>
              <a:buNone/>
            </a:pPr>
            <a:r>
              <a:rPr lang="en-US" sz="2000" dirty="0" smtClean="0"/>
              <a:t>	Criminal Justice Master Plan approved by Board of Supervisors Jan, 2010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Key pieces:</a:t>
            </a:r>
          </a:p>
          <a:p>
            <a:pPr>
              <a:buNone/>
            </a:pPr>
            <a:r>
              <a:rPr lang="en-US" sz="2000" dirty="0" smtClean="0"/>
              <a:t>		-</a:t>
            </a:r>
            <a:r>
              <a:rPr lang="en-US" sz="1900" dirty="0" smtClean="0"/>
              <a:t>Use of EBP, assess level of risk, resources follow risk, etc.</a:t>
            </a:r>
          </a:p>
          <a:p>
            <a:pPr>
              <a:buNone/>
            </a:pPr>
            <a:r>
              <a:rPr lang="en-US" sz="1900" dirty="0" smtClean="0"/>
              <a:t>		-Early Case Resolution Court</a:t>
            </a:r>
          </a:p>
          <a:p>
            <a:pPr>
              <a:buNone/>
            </a:pPr>
            <a:r>
              <a:rPr lang="en-US" sz="1900" dirty="0" smtClean="0"/>
              <a:t>		-Pre-trial program</a:t>
            </a:r>
          </a:p>
          <a:p>
            <a:pPr>
              <a:buNone/>
            </a:pPr>
            <a:r>
              <a:rPr lang="en-US" sz="1900" dirty="0" smtClean="0"/>
              <a:t>		-Day Reporting Center</a:t>
            </a:r>
          </a:p>
          <a:p>
            <a:pPr>
              <a:buNone/>
            </a:pPr>
            <a:r>
              <a:rPr lang="en-US" sz="1900" dirty="0" smtClean="0"/>
              <a:t>		-Community Corrections Center</a:t>
            </a:r>
          </a:p>
          <a:p>
            <a:pPr>
              <a:buNone/>
            </a:pPr>
            <a:r>
              <a:rPr lang="en-US" sz="2000" dirty="0" smtClean="0"/>
              <a:t>		</a:t>
            </a:r>
            <a:endParaRPr lang="en-US" sz="20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ffectLst/>
              </a:rPr>
              <a:t>Local Planning Process</a:t>
            </a:r>
          </a:p>
        </p:txBody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Community Corrections Partnership (CCP)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14-member committee, created by SB 678 in 2009, predating Realignment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Realignment builds on SB 678, and defines CCP Executive committee (voting members)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/>
              <a:t>Community Corrections Partnership</a:t>
            </a:r>
          </a:p>
        </p:txBody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	</a:t>
            </a:r>
            <a:r>
              <a:rPr lang="en-US" sz="1600" dirty="0" smtClean="0"/>
              <a:t>Exec </a:t>
            </a:r>
            <a:r>
              <a:rPr lang="en-US" sz="1600" dirty="0" err="1" smtClean="0"/>
              <a:t>Comm</a:t>
            </a:r>
            <a:r>
              <a:rPr lang="en-US" sz="1600" dirty="0" smtClean="0"/>
              <a:t>	Steve Freitas, Sheriff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Jill Ravitch, District Attorney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Jose  Guillen, Court Executive Officer, as designee of Presiding Judge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Kathleen Pozzi, Interim Public Defender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Michael Kennedy, Director of Mental Health/AODS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Tom Schwedhelm, Chief of Police, Santa Rosa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Robert Ochs, Chief Probation Officer (Chair)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Efren Carrillo, Board of Supervisors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Veronica Ferguson, CAO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Rene Chouteau, Superior Court Presiding Judge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Karen Fies, Director, Employment and Training, Human Services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Michael Gossman, CAO Analyst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</a:t>
            </a:r>
            <a:r>
              <a:rPr lang="en-US" sz="1600" dirty="0" err="1" smtClean="0"/>
              <a:t>Marlus</a:t>
            </a:r>
            <a:r>
              <a:rPr lang="en-US" sz="1600" dirty="0" smtClean="0"/>
              <a:t>  Stewart , Director, DAAC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Gina Burk, Victim Witness Director, DA’s Office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Steven Herrington, Superintendent, Sonoma County Schools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600" dirty="0" smtClean="0"/>
              <a:t>			Jerry Dunn, Interim Director of Human Services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1400" dirty="0" smtClean="0"/>
              <a:t>			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ffectLst/>
              </a:rPr>
              <a:t>Organizing Principles</a:t>
            </a:r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Use of detention beds should be minimized, in a manner that is consistent with public safety, and the integrity of the criminal justice system;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The system, and decisions, should be risk-based;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Research tested methods should be used, as much as practicable.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4000" smtClean="0">
                <a:effectLst/>
              </a:rPr>
              <a:t>Early CCP Decisions</a:t>
            </a:r>
          </a:p>
        </p:txBody>
      </p:sp>
      <p:sp>
        <p:nvSpPr>
          <p:cNvPr id="399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40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County’s Criminal Justice Master Plan should be foundation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Programming should be provided for in-custody, as well as out-of-custody offenders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A Day Reporting Center should be a fundamental component of the Plan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Plan should be considered Interim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 dirty="0" smtClean="0">
                <a:effectLst/>
              </a:rPr>
              <a:t>	</a:t>
            </a: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		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noFill/>
          <a:ln/>
        </p:spPr>
        <p:txBody>
          <a:bodyPr/>
          <a:lstStyle/>
          <a:p>
            <a:r>
              <a:rPr lang="en-US" sz="4000" smtClean="0">
                <a:effectLst/>
              </a:rPr>
              <a:t>Sub-Committees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552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effectLst/>
              </a:rPr>
              <a:t>	</a:t>
            </a:r>
            <a:r>
              <a:rPr lang="en-US" sz="2400" smtClean="0">
                <a:effectLst/>
              </a:rPr>
              <a:t>Supervision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	</a:t>
            </a:r>
            <a:r>
              <a:rPr lang="en-US" sz="2000" smtClean="0">
                <a:effectLst/>
              </a:rPr>
              <a:t>Carla Maus, Chair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Sentencing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	</a:t>
            </a:r>
            <a:r>
              <a:rPr lang="en-US" sz="2000" smtClean="0">
                <a:effectLst/>
              </a:rPr>
              <a:t>Judge Dana Simonds, Chair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Detention Alternatives/Programming/Reentry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	</a:t>
            </a:r>
            <a:r>
              <a:rPr lang="en-US" sz="2000" smtClean="0">
                <a:effectLst/>
              </a:rPr>
              <a:t>Michael Kennedy, Sheralynn Freitas, Co-Chairs</a:t>
            </a:r>
            <a:r>
              <a:rPr lang="en-US" sz="2400" smtClean="0">
                <a:effectLst/>
              </a:rPr>
              <a:t>	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Data Management and Evaluation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effectLst/>
              </a:rPr>
              <a:t>		</a:t>
            </a:r>
            <a:r>
              <a:rPr lang="en-US" sz="2000" smtClean="0">
                <a:effectLst/>
              </a:rPr>
              <a:t>Kim Gilmore, Chair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ffectLst/>
              </a:rPr>
              <a:t>Plan Development Considerations</a:t>
            </a:r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Realignment legislation itself</a:t>
            </a:r>
          </a:p>
          <a:p>
            <a:r>
              <a:rPr lang="en-US" sz="2400" dirty="0" smtClean="0">
                <a:effectLst/>
              </a:rPr>
              <a:t>	CCP’s adopted Organizing Principles</a:t>
            </a:r>
          </a:p>
          <a:p>
            <a:r>
              <a:rPr lang="en-US" sz="2400" dirty="0" smtClean="0">
                <a:effectLst/>
              </a:rPr>
              <a:t>	Sonoma County’s CJMP</a:t>
            </a:r>
          </a:p>
          <a:p>
            <a:r>
              <a:rPr lang="en-US" sz="2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Sub-Committee recommendations</a:t>
            </a:r>
          </a:p>
          <a:p>
            <a:r>
              <a:rPr lang="en-US" sz="2400" dirty="0" smtClean="0">
                <a:effectLst/>
              </a:rPr>
              <a:t>	Projections of local ADP numbers</a:t>
            </a:r>
          </a:p>
          <a:p>
            <a:r>
              <a:rPr lang="en-US" sz="2400" dirty="0" smtClean="0">
                <a:effectLst/>
              </a:rPr>
              <a:t>	Assumptions about offenders’ risk and needs</a:t>
            </a:r>
          </a:p>
          <a:p>
            <a:r>
              <a:rPr lang="en-US" sz="2400" dirty="0" smtClean="0">
                <a:effectLst/>
              </a:rPr>
              <a:t>	Anticipation of how criminal justice system will react</a:t>
            </a:r>
          </a:p>
          <a:p>
            <a:r>
              <a:rPr lang="en-US" sz="2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Recognition that needs exceed resources, requiring 	prioritization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 </a:t>
            </a:r>
            <a:r>
              <a:rPr lang="en-US" sz="4000" dirty="0" smtClean="0"/>
              <a:t>AB 109</a:t>
            </a:r>
            <a:endParaRPr lang="en-US" sz="3600" dirty="0" smtClean="0"/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64125"/>
          </a:xfrm>
        </p:spPr>
        <p:txBody>
          <a:bodyPr>
            <a:normAutofit/>
          </a:bodyPr>
          <a:lstStyle/>
          <a:p>
            <a:pPr marL="17780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January, 2011 	-Proposed in Governor’s budget</a:t>
            </a:r>
          </a:p>
          <a:p>
            <a:pPr marL="17780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marL="17780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April  	  	-Passed by legislature, signed by Governor </a:t>
            </a:r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 smtClean="0"/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/>
              <a:t>June 	  	-Funding and clarifying legislation in 			   	 AB 117, AB 118 with passage of State 			    	 Budget</a:t>
            </a:r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 smtClean="0"/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/>
              <a:t>October 1 -       	-Public safety Realignment became operative</a:t>
            </a:r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/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/>
              <a:t>November 1 	-Board approved Sonoma County Interim 			  	Realignment Plan</a:t>
            </a:r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endParaRPr lang="en-US" sz="2000" dirty="0" smtClean="0"/>
          </a:p>
          <a:p>
            <a:pPr marL="17780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dirty="0" smtClean="0"/>
              <a:t>July, 2012	-Board approved Sonoma County Year 2 Realignment Plan</a:t>
            </a:r>
            <a:endParaRPr lang="en-US" sz="2400" dirty="0" smtClean="0"/>
          </a:p>
          <a:p>
            <a:pPr marL="17780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  <a:noFill/>
          <a:ln/>
        </p:spPr>
        <p:txBody>
          <a:bodyPr/>
          <a:lstStyle/>
          <a:p>
            <a:r>
              <a:rPr lang="en-US" sz="4000" smtClean="0">
                <a:effectLst/>
              </a:rPr>
              <a:t>Realignment Funding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Realignment legislation assumes Counties will manage these populations differently than the State, through a combination of jail time, supervision, detention alternatives, and programming.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In fact, we must manage the new populations differently.  Funding will not be sufficient if we follow the State, i.e.: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4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	-lock up offenders for significant periods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	-not address needs and risk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	-simply release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Interim Realignment Plan, 11/12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Programming			          $1,109,000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In-custody		282,000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Out-of-custody	827,000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Supervision					1,106,000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Custody				             	   570,000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Detention alternatives mgmt		   160,000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Data management				   117,000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Criminal Justice Consultant		     50,000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Start-up/admin				   250,000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</a:t>
            </a:r>
            <a:r>
              <a:rPr lang="en-US" sz="2400" u="sng" dirty="0" smtClean="0">
                <a:effectLst/>
              </a:rPr>
              <a:t>Contingencies				   257,000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Total:				           $3,619,000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Non-non-non Experience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As of 1/25/12:</a:t>
            </a:r>
          </a:p>
          <a:p>
            <a:endParaRPr lang="en-US" sz="2000" dirty="0" smtClean="0"/>
          </a:p>
          <a:p>
            <a:r>
              <a:rPr lang="en-US" sz="2000" dirty="0" smtClean="0"/>
              <a:t>Court sentenced 238 offenders under 1170(h)</a:t>
            </a:r>
          </a:p>
          <a:p>
            <a:r>
              <a:rPr lang="en-US" sz="2000" dirty="0" smtClean="0"/>
              <a:t>140, or 59% of these have been split, i.e., part custody, part Mandatory Supervision</a:t>
            </a:r>
          </a:p>
          <a:p>
            <a:r>
              <a:rPr lang="en-US" sz="2000" dirty="0" smtClean="0"/>
              <a:t>Length of sentences have varied, with maximum 13.5 years.</a:t>
            </a:r>
          </a:p>
          <a:p>
            <a:r>
              <a:rPr lang="en-US" sz="2000" dirty="0" smtClean="0"/>
              <a:t>63 non-non-non offenders have been released and are currently being supervised on Mandatory Supervision.  These numbers will continue to increase.</a:t>
            </a:r>
          </a:p>
          <a:p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Jail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As of 1/25/2012: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Increased Population </a:t>
            </a:r>
          </a:p>
          <a:p>
            <a:pPr lvl="1"/>
            <a:r>
              <a:rPr lang="en-US" sz="2000" dirty="0" smtClean="0"/>
              <a:t>158 inmates currently serving sentence under 1170(h)</a:t>
            </a:r>
          </a:p>
          <a:p>
            <a:pPr lvl="2"/>
            <a:r>
              <a:rPr lang="en-US" sz="1800" dirty="0" smtClean="0"/>
              <a:t>52 % assessed as High Risk to re-offend</a:t>
            </a:r>
          </a:p>
          <a:p>
            <a:pPr lvl="2"/>
            <a:r>
              <a:rPr lang="en-US" sz="1800" dirty="0" smtClean="0"/>
              <a:t>63% with split sentences will be released to Mandatory Supervision</a:t>
            </a:r>
          </a:p>
          <a:p>
            <a:pPr lvl="1"/>
            <a:r>
              <a:rPr lang="en-US" sz="2000" dirty="0" smtClean="0"/>
              <a:t>Parolee increase from Average Daily Population (ADP) of 7 inmates prior to AB109 to ADP of 32 inmates</a:t>
            </a:r>
          </a:p>
          <a:p>
            <a:pPr lvl="1"/>
            <a:r>
              <a:rPr lang="en-US" sz="2000" dirty="0" smtClean="0"/>
              <a:t>PRCS ADP of 12 inmates </a:t>
            </a:r>
          </a:p>
          <a:p>
            <a:pPr lvl="1"/>
            <a:endParaRPr lang="en-US" sz="1600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Jail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Increased In – Custody Programming</a:t>
            </a:r>
          </a:p>
          <a:p>
            <a:pPr lvl="1"/>
            <a:r>
              <a:rPr lang="en-US" sz="1600" dirty="0" smtClean="0"/>
              <a:t>Target High to Moderate Risk to reoffend based on STRONG assessment</a:t>
            </a:r>
          </a:p>
          <a:p>
            <a:pPr lvl="1"/>
            <a:r>
              <a:rPr lang="en-US" sz="1600" dirty="0" smtClean="0"/>
              <a:t>Enhanced Starting Point program</a:t>
            </a:r>
          </a:p>
          <a:p>
            <a:pPr lvl="2"/>
            <a:r>
              <a:rPr lang="en-US" sz="1600" dirty="0" smtClean="0"/>
              <a:t>High Risk Group started March 2012  with a total enrollment of 57 individuals </a:t>
            </a:r>
          </a:p>
          <a:p>
            <a:pPr lvl="2"/>
            <a:r>
              <a:rPr lang="en-US" sz="1600" dirty="0" smtClean="0"/>
              <a:t>Moderate Risk Group started April 2012  with a total enrollment of 49 individuals</a:t>
            </a:r>
          </a:p>
          <a:p>
            <a:pPr lvl="1"/>
            <a:r>
              <a:rPr lang="en-US" sz="1600" dirty="0" smtClean="0"/>
              <a:t>Introduced MRT (a cognitive based therapy) to curriculum in September 2012:</a:t>
            </a:r>
          </a:p>
          <a:p>
            <a:pPr lvl="2"/>
            <a:r>
              <a:rPr lang="en-US" sz="1600" dirty="0" smtClean="0"/>
              <a:t>High Risk Group with a total enrollment of 24 individuals </a:t>
            </a:r>
          </a:p>
          <a:p>
            <a:pPr lvl="2"/>
            <a:r>
              <a:rPr lang="en-US" sz="1600" dirty="0" smtClean="0"/>
              <a:t>Moderate Risk Group  with a total enrollment of 28 individuals</a:t>
            </a:r>
          </a:p>
          <a:p>
            <a:pPr lvl="1"/>
            <a:endParaRPr lang="en-US" sz="1600" dirty="0" smtClean="0"/>
          </a:p>
          <a:p>
            <a:r>
              <a:rPr lang="en-US" sz="2000" dirty="0" smtClean="0"/>
              <a:t>Detention Alternatives – Electronic Monitoring Program</a:t>
            </a:r>
          </a:p>
          <a:p>
            <a:pPr lvl="1"/>
            <a:r>
              <a:rPr lang="en-US" sz="1600" dirty="0" smtClean="0"/>
              <a:t>Implemented December 1, 2011</a:t>
            </a:r>
          </a:p>
          <a:p>
            <a:pPr lvl="1"/>
            <a:r>
              <a:rPr lang="en-US" sz="1600" dirty="0" smtClean="0"/>
              <a:t>One Correctional Deputy assigned</a:t>
            </a:r>
          </a:p>
          <a:p>
            <a:pPr lvl="1"/>
            <a:r>
              <a:rPr lang="en-US" sz="1600" dirty="0" smtClean="0"/>
              <a:t>191 inmates enrolled since implementation with 30 participants active as of 12/31/12.</a:t>
            </a:r>
          </a:p>
          <a:p>
            <a:pPr lvl="1"/>
            <a:r>
              <a:rPr lang="en-US" sz="1600" dirty="0" smtClean="0"/>
              <a:t>Approximately 90% enrolled are working, enrolled in school and/or participating in rehabilitative programs in the community (i.e., AA, NA, Anger Management, etc.)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PRCS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As of 12/31/12:</a:t>
            </a:r>
          </a:p>
          <a:p>
            <a:endParaRPr lang="en-US" sz="2000" dirty="0" smtClean="0"/>
          </a:p>
          <a:p>
            <a:r>
              <a:rPr lang="en-US" sz="2000" dirty="0" smtClean="0"/>
              <a:t>Supervised by 10 Probation Officers, plus Sheriff’s Deputy, and CHP officer</a:t>
            </a:r>
          </a:p>
          <a:p>
            <a:r>
              <a:rPr lang="en-US" sz="2000" dirty="0" smtClean="0"/>
              <a:t>349 PRCS offenders released to Sonoma County</a:t>
            </a:r>
          </a:p>
          <a:p>
            <a:r>
              <a:rPr lang="en-US" sz="2000" dirty="0" smtClean="0"/>
              <a:t>267 active in the community</a:t>
            </a:r>
          </a:p>
          <a:p>
            <a:r>
              <a:rPr lang="en-US" sz="2000" dirty="0" smtClean="0"/>
              <a:t>Of  349 released to Sonoma County, 24 failed to appear for initial report</a:t>
            </a:r>
          </a:p>
          <a:p>
            <a:r>
              <a:rPr lang="en-US" sz="2000" dirty="0" smtClean="0"/>
              <a:t>147 were on warrant status</a:t>
            </a:r>
          </a:p>
          <a:p>
            <a:r>
              <a:rPr lang="en-US" sz="2000" dirty="0" smtClean="0"/>
              <a:t>80 individuals have committed total of 114 new offenses</a:t>
            </a:r>
          </a:p>
          <a:p>
            <a:r>
              <a:rPr lang="en-US" sz="2000" dirty="0" smtClean="0"/>
              <a:t>57 have been revoked</a:t>
            </a:r>
          </a:p>
          <a:p>
            <a:r>
              <a:rPr lang="en-US" sz="2000" dirty="0" smtClean="0"/>
              <a:t>109 have been incarcerated with use of flash incarceration</a:t>
            </a:r>
          </a:p>
          <a:p>
            <a:r>
              <a:rPr lang="en-US" sz="2000" dirty="0" smtClean="0"/>
              <a:t>Risk levels:  72% high-risk to reoffend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Day Reporting Center Experience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As of 1/25/12:</a:t>
            </a:r>
          </a:p>
          <a:p>
            <a:endParaRPr lang="en-US" sz="2000" dirty="0" smtClean="0"/>
          </a:p>
          <a:p>
            <a:r>
              <a:rPr lang="en-US" sz="2000" dirty="0" smtClean="0"/>
              <a:t>Began operations January 2012 with a target maximum ADP of 100 individuals</a:t>
            </a:r>
          </a:p>
          <a:p>
            <a:r>
              <a:rPr lang="en-US" sz="2000" dirty="0" smtClean="0"/>
              <a:t>Capacity expanded in September 2012 to raise the maximum ADP to 150  individuals</a:t>
            </a:r>
          </a:p>
          <a:p>
            <a:r>
              <a:rPr lang="en-US" sz="2000" dirty="0" smtClean="0"/>
              <a:t>Anticipated to take 9-12 months for individuals to complete all 3 phases of the DRC program</a:t>
            </a:r>
          </a:p>
          <a:p>
            <a:r>
              <a:rPr lang="en-US" sz="2000" dirty="0" smtClean="0"/>
              <a:t>A total of 308 offenders have enrolled since inception:</a:t>
            </a:r>
          </a:p>
          <a:p>
            <a:pPr lvl="1"/>
            <a:r>
              <a:rPr lang="en-US" sz="1800" dirty="0" smtClean="0"/>
              <a:t>140 are currently  active (approximately 60% are PRCS or 1170h)</a:t>
            </a:r>
          </a:p>
          <a:p>
            <a:pPr lvl="1"/>
            <a:r>
              <a:rPr lang="en-US" sz="1800" dirty="0" smtClean="0"/>
              <a:t>17 have successfully completed the program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Realignment Funding  -  Year 2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Total state funding - $842 million (Year 1, approx $350 million)</a:t>
            </a:r>
          </a:p>
          <a:p>
            <a:endParaRPr lang="en-US" sz="2400" dirty="0" smtClean="0"/>
          </a:p>
          <a:p>
            <a:r>
              <a:rPr lang="en-US" sz="2400" dirty="0" smtClean="0"/>
              <a:t>CSAC again negotiated formula, expected to be used for years 2 and 3</a:t>
            </a:r>
          </a:p>
          <a:p>
            <a:endParaRPr lang="en-US" sz="2400" dirty="0" smtClean="0"/>
          </a:p>
          <a:p>
            <a:r>
              <a:rPr lang="en-US" sz="2400" dirty="0" smtClean="0"/>
              <a:t>Sonoma County projected to receive $9.027 million for FY 2012/2013, plus $150 k planning money.</a:t>
            </a:r>
            <a:endParaRPr 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Development of Year 2 Plan/Budget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400" dirty="0" smtClean="0"/>
              <a:t>CCP recommends continue with Interim Plan and Programs</a:t>
            </a:r>
          </a:p>
          <a:p>
            <a:endParaRPr lang="en-US" sz="2400" dirty="0" smtClean="0"/>
          </a:p>
          <a:p>
            <a:r>
              <a:rPr lang="en-US" sz="2400" dirty="0" smtClean="0"/>
              <a:t>Interim plan directs study, and begin Pre-trial, if feasible</a:t>
            </a:r>
          </a:p>
          <a:p>
            <a:endParaRPr lang="en-US" sz="2400" dirty="0" smtClean="0"/>
          </a:p>
          <a:p>
            <a:r>
              <a:rPr lang="en-US" sz="2400" dirty="0" smtClean="0"/>
              <a:t>Recommendations for additional funding:</a:t>
            </a:r>
          </a:p>
          <a:p>
            <a:pPr lvl="1"/>
            <a:r>
              <a:rPr lang="en-US" sz="2000" dirty="0" smtClean="0"/>
              <a:t>Data Management and Evaluation Sub-committee</a:t>
            </a:r>
          </a:p>
          <a:p>
            <a:pPr lvl="1"/>
            <a:r>
              <a:rPr lang="en-US" sz="2000" dirty="0" smtClean="0"/>
              <a:t>Detention Alternatives/Programming Sub-committee</a:t>
            </a:r>
          </a:p>
          <a:p>
            <a:pPr lvl="1"/>
            <a:r>
              <a:rPr lang="en-US" sz="2000" dirty="0" smtClean="0"/>
              <a:t>Other departments, via CCP meetings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Funding predominantly recommended for </a:t>
            </a:r>
            <a:r>
              <a:rPr lang="en-US" sz="2400" b="1" dirty="0" smtClean="0"/>
              <a:t>custody, supervision, detention alternatives, </a:t>
            </a:r>
            <a:r>
              <a:rPr lang="en-US" sz="2400" dirty="0" smtClean="0"/>
              <a:t>and</a:t>
            </a:r>
            <a:r>
              <a:rPr lang="en-US" sz="2400" b="1" dirty="0" smtClean="0"/>
              <a:t> programming.</a:t>
            </a:r>
          </a:p>
          <a:p>
            <a:endParaRPr lang="en-US" sz="2400" b="1" dirty="0" smtClean="0"/>
          </a:p>
          <a:p>
            <a:r>
              <a:rPr lang="en-US" sz="2400" dirty="0" smtClean="0"/>
              <a:t>Carry-over balance of $1,201,744  - recommend use for contingencies</a:t>
            </a:r>
          </a:p>
          <a:p>
            <a:endParaRPr lang="en-US" sz="2400" dirty="0" smtClean="0"/>
          </a:p>
          <a:p>
            <a:r>
              <a:rPr lang="en-US" sz="2400" dirty="0" smtClean="0"/>
              <a:t>CCP approved year 2 recommendations on 7-0 vote May 22</a:t>
            </a:r>
            <a:endParaRPr 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Custody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400" dirty="0" smtClean="0"/>
          </a:p>
          <a:p>
            <a:r>
              <a:rPr lang="en-US" sz="2400" dirty="0" smtClean="0"/>
              <a:t>Continue  AB 109 funding of 1 unit in NCDF</a:t>
            </a:r>
          </a:p>
          <a:p>
            <a:endParaRPr lang="en-US" sz="2400" dirty="0" smtClean="0"/>
          </a:p>
          <a:p>
            <a:r>
              <a:rPr lang="en-US" sz="2400" dirty="0" smtClean="0"/>
              <a:t>Continue  AB 109 funding of Electronic Monitoring Program</a:t>
            </a:r>
          </a:p>
          <a:p>
            <a:endParaRPr lang="en-US" sz="2400" dirty="0" smtClean="0"/>
          </a:p>
          <a:p>
            <a:r>
              <a:rPr lang="en-US" sz="2400" dirty="0" smtClean="0"/>
              <a:t>Sheriff’s SERT (Specialized Emergency Response Team)</a:t>
            </a:r>
          </a:p>
          <a:p>
            <a:pPr lvl="1"/>
            <a:r>
              <a:rPr lang="en-US" sz="2400" dirty="0" smtClean="0"/>
              <a:t> train 2 new members</a:t>
            </a:r>
          </a:p>
          <a:p>
            <a:pPr lvl="1"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ffectLst/>
              </a:rPr>
              <a:t>Why Realignment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mtClean="0">
                <a:effectLst/>
              </a:rPr>
              <a:t>	</a:t>
            </a:r>
            <a:r>
              <a:rPr lang="en-US" sz="2400" smtClean="0">
                <a:effectLst/>
              </a:rPr>
              <a:t>Coleman/Plata –prison overcrowding lawsuit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State budget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Recidivism rate from CDCR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Research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Supervision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Continue supervision with POs, assistance of Sheriff, CHP;</a:t>
            </a:r>
          </a:p>
          <a:p>
            <a:pPr>
              <a:buNone/>
            </a:pPr>
            <a:r>
              <a:rPr lang="en-US" sz="2400" dirty="0" smtClean="0"/>
              <a:t>		-add 50 k for local LE assistance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smtClean="0"/>
              <a:t>	-add .5 DA Gang Task Force Investigator</a:t>
            </a:r>
          </a:p>
          <a:p>
            <a:endParaRPr lang="en-US" sz="2400" dirty="0"/>
          </a:p>
          <a:p>
            <a:r>
              <a:rPr lang="en-US" sz="2400" dirty="0" smtClean="0"/>
              <a:t>Enhance PO ratio to 35:1 (currently 40:1).</a:t>
            </a:r>
          </a:p>
          <a:p>
            <a:endParaRPr lang="en-US" sz="2400" dirty="0" smtClean="0"/>
          </a:p>
          <a:p>
            <a:r>
              <a:rPr lang="en-US" sz="2400" dirty="0" smtClean="0"/>
              <a:t>Add POs incrementally as number of offenders grows</a:t>
            </a:r>
            <a:endParaRPr lang="en-US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Programming    -    In-custody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Mental Health					$234,632</a:t>
            </a:r>
          </a:p>
          <a:p>
            <a:r>
              <a:rPr lang="en-US" sz="2400" dirty="0" smtClean="0"/>
              <a:t>“1370” restoration services			  374,000</a:t>
            </a:r>
          </a:p>
          <a:p>
            <a:r>
              <a:rPr lang="en-US" sz="2400" dirty="0" smtClean="0"/>
              <a:t>Starting point					  150,000</a:t>
            </a:r>
          </a:p>
          <a:p>
            <a:r>
              <a:rPr lang="en-US" sz="2400" dirty="0" smtClean="0"/>
              <a:t>Program manager					  146,631</a:t>
            </a:r>
          </a:p>
          <a:p>
            <a:r>
              <a:rPr lang="en-US" sz="2400" dirty="0" smtClean="0"/>
              <a:t>Jail programs					  138,412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000" dirty="0" smtClean="0"/>
              <a:t>cognitive behavioral, anger mgmt, non-violent </a:t>
            </a:r>
            <a:r>
              <a:rPr lang="en-US" sz="2000" dirty="0" err="1" smtClean="0"/>
              <a:t>comm</a:t>
            </a:r>
            <a:r>
              <a:rPr lang="en-US" sz="2000" dirty="0" smtClean="0"/>
              <a:t>, </a:t>
            </a:r>
          </a:p>
          <a:p>
            <a:pPr>
              <a:buNone/>
            </a:pPr>
            <a:r>
              <a:rPr lang="en-US" sz="2000" dirty="0" smtClean="0"/>
              <a:t>		parenting, employment preparation, etc.</a:t>
            </a:r>
          </a:p>
          <a:p>
            <a:r>
              <a:rPr lang="en-US" sz="2400" u="sng" dirty="0" smtClean="0"/>
              <a:t>PO – 1170(h) offender assessment		  127,596</a:t>
            </a:r>
          </a:p>
          <a:p>
            <a:pPr>
              <a:buNone/>
            </a:pPr>
            <a:r>
              <a:rPr lang="en-US" sz="2400" dirty="0" smtClean="0"/>
              <a:t>Total:					     	          $1,171,271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Programming    -    Out-of-custody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Day reporting center			 $1,535,000</a:t>
            </a:r>
          </a:p>
          <a:p>
            <a:r>
              <a:rPr lang="en-US" sz="2400" dirty="0" smtClean="0"/>
              <a:t>Mental Health				      214,475</a:t>
            </a:r>
          </a:p>
          <a:p>
            <a:r>
              <a:rPr lang="en-US" sz="2400" dirty="0" smtClean="0"/>
              <a:t>Substance Abuse Treatment		      452,500</a:t>
            </a:r>
          </a:p>
          <a:p>
            <a:r>
              <a:rPr lang="en-US" sz="2400" dirty="0" smtClean="0"/>
              <a:t>DV programming				        27,120</a:t>
            </a:r>
          </a:p>
          <a:p>
            <a:r>
              <a:rPr lang="en-US" sz="2400" dirty="0" smtClean="0"/>
              <a:t>Housing					        45,000</a:t>
            </a:r>
          </a:p>
          <a:p>
            <a:r>
              <a:rPr lang="en-US" sz="2400" dirty="0" smtClean="0"/>
              <a:t>GED prep					        43,000</a:t>
            </a:r>
          </a:p>
          <a:p>
            <a:r>
              <a:rPr lang="en-US" sz="2400" dirty="0" smtClean="0"/>
              <a:t>Job training and job search assistance	      165,489</a:t>
            </a:r>
          </a:p>
          <a:p>
            <a:r>
              <a:rPr lang="en-US" sz="2400" dirty="0" smtClean="0"/>
              <a:t>Business rep				        37,500</a:t>
            </a:r>
          </a:p>
          <a:p>
            <a:r>
              <a:rPr lang="en-US" sz="2400" u="sng" dirty="0" smtClean="0"/>
              <a:t>General Assistance				        70,000</a:t>
            </a:r>
          </a:p>
          <a:p>
            <a:pPr>
              <a:buNone/>
            </a:pPr>
            <a:r>
              <a:rPr lang="en-US" sz="2400" dirty="0" smtClean="0"/>
              <a:t>Total						$2,590,084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Additional Recommendations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Pre-Trial					        $1,012,410</a:t>
            </a:r>
          </a:p>
          <a:p>
            <a:r>
              <a:rPr lang="en-US" sz="2400" dirty="0" smtClean="0"/>
              <a:t>Detention alternatives				717,407</a:t>
            </a:r>
          </a:p>
          <a:p>
            <a:r>
              <a:rPr lang="en-US" sz="2400" dirty="0" smtClean="0"/>
              <a:t>Data management			           		135,000</a:t>
            </a:r>
          </a:p>
          <a:p>
            <a:r>
              <a:rPr lang="en-US" sz="2400" dirty="0" smtClean="0"/>
              <a:t>Criminal justice consultant				  80,000</a:t>
            </a:r>
          </a:p>
          <a:p>
            <a:r>
              <a:rPr lang="en-US" sz="2400" dirty="0" smtClean="0"/>
              <a:t>County Counsel					  15,000</a:t>
            </a:r>
          </a:p>
          <a:p>
            <a:r>
              <a:rPr lang="en-US" sz="2400" dirty="0" smtClean="0"/>
              <a:t>Administration (department analyst)          	137,789</a:t>
            </a:r>
          </a:p>
          <a:p>
            <a:r>
              <a:rPr lang="en-US" sz="2400" dirty="0" smtClean="0"/>
              <a:t>Contingencies   				          1,286,941	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Pre-trial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3800" dirty="0" smtClean="0"/>
              <a:t>Criminal Justice Master Plan:</a:t>
            </a:r>
          </a:p>
          <a:p>
            <a:pPr>
              <a:buNone/>
            </a:pPr>
            <a:endParaRPr lang="en-US" sz="3000" dirty="0" smtClean="0"/>
          </a:p>
          <a:p>
            <a:pPr>
              <a:buNone/>
            </a:pPr>
            <a:r>
              <a:rPr lang="en-US" sz="3000" dirty="0" smtClean="0"/>
              <a:t>		Pre-trial program necessary for </a:t>
            </a:r>
            <a:r>
              <a:rPr lang="en-US" sz="2900" dirty="0" smtClean="0"/>
              <a:t>County to fully realize benefit of Early Case 	Resolution Court</a:t>
            </a:r>
          </a:p>
          <a:p>
            <a:pPr>
              <a:buNone/>
            </a:pPr>
            <a:endParaRPr lang="en-US" sz="2900" dirty="0" smtClean="0"/>
          </a:p>
          <a:p>
            <a:pPr>
              <a:buNone/>
            </a:pPr>
            <a:r>
              <a:rPr lang="en-US" sz="2900" dirty="0" smtClean="0"/>
              <a:t>		Early Case Resolution Court			2009	       CGF</a:t>
            </a:r>
          </a:p>
          <a:p>
            <a:pPr>
              <a:buNone/>
            </a:pPr>
            <a:r>
              <a:rPr lang="en-US" sz="2900" dirty="0" smtClean="0"/>
              <a:t>		Day Reporting Center			2012	       AB 109</a:t>
            </a:r>
          </a:p>
          <a:p>
            <a:pPr>
              <a:buNone/>
            </a:pPr>
            <a:r>
              <a:rPr lang="en-US" sz="2900" dirty="0" smtClean="0"/>
              <a:t>		Pre-trial program				2013	       AB 109</a:t>
            </a:r>
          </a:p>
          <a:p>
            <a:pPr>
              <a:buNone/>
            </a:pPr>
            <a:r>
              <a:rPr lang="en-US" sz="2900" dirty="0" smtClean="0"/>
              <a:t>		Community Corrections Center		   ?	       SB 1022?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800" dirty="0" smtClean="0"/>
              <a:t>Interim Realignment Plan: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Directed Pre-trial study, with anticipated implementation in year 2.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Pre-trial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000" dirty="0" smtClean="0"/>
              <a:t>Core system function providing universal front-end screening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Recommendations from Criminal Justice consultants:</a:t>
            </a:r>
          </a:p>
          <a:p>
            <a:pPr>
              <a:buNone/>
            </a:pPr>
            <a:r>
              <a:rPr lang="en-US" sz="2000" dirty="0" smtClean="0"/>
              <a:t>		-base on evidence-based “risk principle”</a:t>
            </a:r>
          </a:p>
          <a:p>
            <a:pPr>
              <a:buNone/>
            </a:pPr>
            <a:r>
              <a:rPr lang="en-US" sz="2000" dirty="0" smtClean="0"/>
              <a:t>		-develop locally derived pre-trial risk tool</a:t>
            </a:r>
          </a:p>
          <a:p>
            <a:pPr>
              <a:buNone/>
            </a:pPr>
            <a:r>
              <a:rPr lang="en-US" sz="2000" dirty="0" smtClean="0"/>
              <a:t>		-develop locally derived matrix  -  input from CJ stakeholders</a:t>
            </a:r>
          </a:p>
          <a:p>
            <a:pPr>
              <a:buNone/>
            </a:pPr>
            <a:r>
              <a:rPr lang="en-US" sz="2000" dirty="0" smtClean="0"/>
              <a:t>		-create hybrid program:</a:t>
            </a:r>
          </a:p>
          <a:p>
            <a:pPr>
              <a:buNone/>
            </a:pPr>
            <a:r>
              <a:rPr lang="en-US" sz="2000" dirty="0" smtClean="0"/>
              <a:t>			-Sheriff classification staff provide assessment</a:t>
            </a:r>
          </a:p>
          <a:p>
            <a:pPr>
              <a:buNone/>
            </a:pPr>
            <a:r>
              <a:rPr lang="en-US" sz="2000" dirty="0" smtClean="0"/>
              <a:t>			-Probation Officers provide supervision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000" dirty="0" smtClean="0"/>
              <a:t>	Benefits:</a:t>
            </a:r>
          </a:p>
          <a:p>
            <a:pPr>
              <a:buNone/>
            </a:pPr>
            <a:r>
              <a:rPr lang="en-US" sz="2000" dirty="0" smtClean="0"/>
              <a:t>		-facilitates efficient case processing</a:t>
            </a:r>
          </a:p>
          <a:p>
            <a:pPr>
              <a:buNone/>
            </a:pPr>
            <a:r>
              <a:rPr lang="en-US" sz="2000" dirty="0" smtClean="0"/>
              <a:t>		-supports jail management</a:t>
            </a:r>
          </a:p>
          <a:p>
            <a:pPr>
              <a:buNone/>
            </a:pPr>
            <a:r>
              <a:rPr lang="en-US" sz="2000" dirty="0" smtClean="0"/>
              <a:t>		-risk-based decision making</a:t>
            </a:r>
          </a:p>
          <a:p>
            <a:pPr>
              <a:buNone/>
            </a:pPr>
            <a:r>
              <a:rPr lang="en-US" sz="2000" dirty="0" smtClean="0"/>
              <a:t>		-expedited access to available services</a:t>
            </a:r>
          </a:p>
          <a:p>
            <a:pPr>
              <a:buNone/>
            </a:pPr>
            <a:r>
              <a:rPr lang="en-US" sz="2000" dirty="0" smtClean="0"/>
              <a:t>		-increased effectiveness, by reducing pre-trial failure</a:t>
            </a:r>
          </a:p>
          <a:p>
            <a:endParaRPr lang="en-US" sz="24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Contingency Funds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CCP identified several areas that may deserve/need funding in year 2:</a:t>
            </a:r>
          </a:p>
          <a:p>
            <a:pPr>
              <a:buNone/>
            </a:pPr>
            <a:r>
              <a:rPr lang="en-US" dirty="0" smtClean="0"/>
              <a:t>		</a:t>
            </a:r>
            <a:r>
              <a:rPr lang="en-US" sz="2000" dirty="0" smtClean="0"/>
              <a:t>DUI Court</a:t>
            </a:r>
          </a:p>
          <a:p>
            <a:pPr>
              <a:buNone/>
            </a:pPr>
            <a:r>
              <a:rPr lang="en-US" sz="2000" dirty="0" smtClean="0"/>
              <a:t>		Sheriff LP</a:t>
            </a:r>
          </a:p>
          <a:p>
            <a:pPr>
              <a:buNone/>
            </a:pPr>
            <a:r>
              <a:rPr lang="en-US" sz="2000" dirty="0" smtClean="0"/>
              <a:t>		Additional unit in NCDF</a:t>
            </a:r>
          </a:p>
          <a:p>
            <a:pPr>
              <a:buNone/>
            </a:pPr>
            <a:r>
              <a:rPr lang="en-US" sz="2000" dirty="0" smtClean="0"/>
              <a:t>		</a:t>
            </a:r>
          </a:p>
          <a:p>
            <a:pPr>
              <a:buNone/>
            </a:pPr>
            <a:r>
              <a:rPr lang="en-US" sz="2600" dirty="0" smtClean="0"/>
              <a:t>	</a:t>
            </a:r>
            <a:r>
              <a:rPr lang="en-US" sz="2400" dirty="0" smtClean="0"/>
              <a:t>Recommend use of carry-over funds ($1,201,744)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Recommend total contingency fund of $1,286,941, or 12.3% of total available funding for year 2.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effectLst/>
              </a:rPr>
              <a:t>Realignment Plan and CJMP</a:t>
            </a:r>
          </a:p>
        </p:txBody>
      </p:sp>
      <p:sp>
        <p:nvSpPr>
          <p:cNvPr id="491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</a:t>
            </a:r>
            <a:r>
              <a:rPr lang="en-US" sz="2000" dirty="0" smtClean="0">
                <a:effectLst/>
              </a:rPr>
              <a:t>-Day Reporting Center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-Pre-trial	</a:t>
            </a:r>
            <a:endParaRPr lang="en-US" sz="2000" dirty="0" smtClean="0">
              <a:effectLst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</a:t>
            </a:r>
            <a:r>
              <a:rPr lang="en-US" sz="2000" dirty="0" smtClean="0"/>
              <a:t>-Use objective risk-assessment instrument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-Probation to use STRONG assessment in MADF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 -Employment assistance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-Target </a:t>
            </a:r>
            <a:r>
              <a:rPr lang="en-US" sz="2000" dirty="0" smtClean="0">
                <a:effectLst/>
              </a:rPr>
              <a:t>higher-risk offender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-Mental health evaluation and services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-Substance abuse treatment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-Expedite entry into treatment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-Ensure treatment continuity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-Cognitive skills programs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-GED classes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>
                <a:effectLst/>
              </a:rPr>
              <a:t>	-Build on data collection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1017587"/>
          </a:xfrm>
        </p:spPr>
        <p:txBody>
          <a:bodyPr/>
          <a:lstStyle/>
          <a:p>
            <a:r>
              <a:rPr lang="en-US" sz="4000" dirty="0" smtClean="0">
                <a:effectLst/>
              </a:rPr>
              <a:t>Proposed Year 2 Realignment Budget</a:t>
            </a:r>
          </a:p>
        </p:txBody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sz="3600" dirty="0" smtClean="0">
                <a:effectLst/>
              </a:rPr>
              <a:t>	</a:t>
            </a:r>
            <a:r>
              <a:rPr lang="en-US" sz="2400" dirty="0" smtClean="0">
                <a:effectLst/>
              </a:rPr>
              <a:t>Programming					               $3,761,355         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In-custody			1,171,271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Out-of-custody			2,590,084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Detention alternatives					    717,407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Supervision						 1,988,052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Custody (including SERT)		              		 1,104,970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Data management					    135,200</a:t>
            </a:r>
          </a:p>
          <a:p>
            <a:pPr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Pre-trial</a:t>
            </a:r>
            <a:r>
              <a:rPr lang="en-US" sz="2400" dirty="0" smtClean="0">
                <a:effectLst/>
              </a:rPr>
              <a:t>		   				 1,012,407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Local Law Enforcement support				      50,000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DA Gang Task Force Investigator				      90,000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Criminal Justice Consultant				      80,000    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</a:t>
            </a:r>
            <a:r>
              <a:rPr lang="en-US" sz="2400" dirty="0" smtClean="0">
                <a:effectLst/>
              </a:rPr>
              <a:t>Admin</a:t>
            </a:r>
            <a:r>
              <a:rPr lang="en-US" sz="2400" dirty="0" smtClean="0"/>
              <a:t>istration					    137,789</a:t>
            </a:r>
          </a:p>
          <a:p>
            <a:pPr>
              <a:buFont typeface="Wingdings" pitchFamily="2" charset="2"/>
              <a:buNone/>
            </a:pPr>
            <a:r>
              <a:rPr lang="en-US" sz="2400" dirty="0">
                <a:effectLst/>
              </a:rPr>
              <a:t>	</a:t>
            </a:r>
            <a:r>
              <a:rPr lang="en-US" sz="2400" dirty="0" smtClean="0">
                <a:effectLst/>
              </a:rPr>
              <a:t>County Counsel					      15,000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</a:t>
            </a:r>
            <a:r>
              <a:rPr lang="en-US" sz="2400" u="sng" dirty="0" smtClean="0">
                <a:effectLst/>
              </a:rPr>
              <a:t>Contingencies						1,286,941   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Total:				         		</a:t>
            </a:r>
            <a:r>
              <a:rPr lang="en-US" sz="2400" dirty="0" smtClean="0"/>
              <a:t>   </a:t>
            </a:r>
            <a:r>
              <a:rPr lang="en-US" sz="2400" dirty="0" smtClean="0">
                <a:effectLst/>
              </a:rPr>
              <a:t>         $10,379,121</a:t>
            </a:r>
          </a:p>
          <a:p>
            <a:pPr>
              <a:buFont typeface="Wingdings" pitchFamily="2" charset="2"/>
              <a:buNone/>
            </a:pPr>
            <a:endParaRPr lang="en-US" sz="2400" dirty="0" smtClean="0">
              <a:effectLst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Collection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Board of State and Community Corrections (BSCC) working with:</a:t>
            </a:r>
          </a:p>
          <a:p>
            <a:pPr>
              <a:buNone/>
            </a:pPr>
            <a:r>
              <a:rPr lang="en-US" sz="2000" dirty="0" smtClean="0"/>
              <a:t>		Administrative Office of Courts</a:t>
            </a:r>
          </a:p>
          <a:p>
            <a:pPr>
              <a:buNone/>
            </a:pPr>
            <a:r>
              <a:rPr lang="en-US" sz="2000" dirty="0" smtClean="0"/>
              <a:t>		California State Association of Counties</a:t>
            </a:r>
          </a:p>
          <a:p>
            <a:pPr>
              <a:buNone/>
            </a:pPr>
            <a:r>
              <a:rPr lang="en-US" sz="2000" dirty="0" smtClean="0"/>
              <a:t>		State Sheriff’s Association</a:t>
            </a:r>
          </a:p>
          <a:p>
            <a:pPr>
              <a:buNone/>
            </a:pPr>
            <a:r>
              <a:rPr lang="en-US" sz="2000" dirty="0" smtClean="0"/>
              <a:t>		Chief Probation Officers of California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Developing and implementing first phase baseline and ongoing data collection instruments</a:t>
            </a:r>
            <a:endParaRPr lang="en-US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 </a:t>
            </a:r>
            <a:r>
              <a:rPr lang="en-US" sz="4000" smtClean="0">
                <a:effectLst/>
              </a:rPr>
              <a:t>Misconceptions</a:t>
            </a:r>
            <a:endParaRPr lang="en-US" smtClean="0">
              <a:effectLst/>
            </a:endParaRP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3600" smtClean="0">
                <a:effectLst/>
              </a:rPr>
              <a:t>	</a:t>
            </a:r>
            <a:r>
              <a:rPr lang="en-US" sz="2400" smtClean="0">
                <a:effectLst/>
              </a:rPr>
              <a:t>Realignment does not result in early release of any currently sentenced felons.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smtClean="0">
                <a:effectLst/>
              </a:rPr>
              <a:t>	</a:t>
            </a:r>
            <a:r>
              <a:rPr lang="en-US" sz="2400" smtClean="0">
                <a:effectLst/>
              </a:rPr>
              <a:t>Realignment does not transfer custody of any prisoner from State Prison directly to County Jail.</a:t>
            </a:r>
          </a:p>
          <a:p>
            <a:pPr>
              <a:buFont typeface="Wingdings" pitchFamily="2" charset="2"/>
              <a:buNone/>
            </a:pPr>
            <a:endParaRPr lang="en-US" sz="2400" smtClean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smtClean="0">
                <a:effectLst/>
              </a:rPr>
              <a:t>	</a:t>
            </a:r>
            <a:r>
              <a:rPr lang="en-US" sz="2400" smtClean="0">
                <a:effectLst/>
              </a:rPr>
              <a:t>Rather, it </a:t>
            </a:r>
            <a:r>
              <a:rPr lang="en-US" sz="2400" b="1" smtClean="0">
                <a:effectLst/>
              </a:rPr>
              <a:t>changes jurisdiction of specified populations from state to local control</a:t>
            </a:r>
            <a:r>
              <a:rPr lang="en-US" sz="2400" smtClean="0">
                <a:effectLst/>
              </a:rPr>
              <a:t>, by changing sentencing and supervision requirements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Collection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smtClean="0"/>
              <a:t>State Sheriffs collecting for each county: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PRCS:</a:t>
            </a:r>
          </a:p>
          <a:p>
            <a:pPr>
              <a:buNone/>
            </a:pPr>
            <a:r>
              <a:rPr lang="en-US" sz="2000" dirty="0" smtClean="0"/>
              <a:t>	Total booked, booked on flash, booked on new charge</a:t>
            </a:r>
          </a:p>
          <a:p>
            <a:pPr>
              <a:buNone/>
            </a:pPr>
            <a:r>
              <a:rPr lang="en-US" sz="2000" dirty="0" smtClean="0"/>
              <a:t>	Serving jail time for revocation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1170h sentences:</a:t>
            </a:r>
          </a:p>
          <a:p>
            <a:pPr>
              <a:buNone/>
            </a:pPr>
            <a:r>
              <a:rPr lang="en-US" sz="2000" dirty="0" smtClean="0"/>
              <a:t>	Number sentenced to local custody</a:t>
            </a:r>
          </a:p>
          <a:p>
            <a:pPr>
              <a:buNone/>
            </a:pPr>
            <a:r>
              <a:rPr lang="en-US" sz="2000" dirty="0" smtClean="0"/>
              <a:t>	Offenders released to sheriff’s alternative custody program</a:t>
            </a:r>
          </a:p>
          <a:p>
            <a:pPr>
              <a:buNone/>
            </a:pPr>
            <a:r>
              <a:rPr lang="en-US" sz="2000" dirty="0" smtClean="0"/>
              <a:t>	Number from alt custody program returned to custody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State parolees:</a:t>
            </a:r>
          </a:p>
          <a:p>
            <a:pPr>
              <a:buNone/>
            </a:pPr>
            <a:r>
              <a:rPr lang="en-US" sz="2000" dirty="0" smtClean="0"/>
              <a:t>	Booked on parole violation, new charges, serving local sentence</a:t>
            </a:r>
            <a:endParaRPr lang="en-US" sz="20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Collection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Chief Probation Officers collecting for each county: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PRCS:</a:t>
            </a:r>
            <a:r>
              <a:rPr lang="en-US" sz="2000" dirty="0" smtClean="0"/>
              <a:t>				</a:t>
            </a:r>
            <a:r>
              <a:rPr lang="en-US" sz="2000" b="1" dirty="0" smtClean="0"/>
              <a:t>1170h sentences:</a:t>
            </a:r>
          </a:p>
          <a:p>
            <a:pPr>
              <a:buNone/>
            </a:pPr>
            <a:r>
              <a:rPr lang="en-US" sz="2000" dirty="0" smtClean="0"/>
              <a:t>	Released from CDCR		    jail only</a:t>
            </a:r>
          </a:p>
          <a:p>
            <a:pPr>
              <a:buNone/>
            </a:pPr>
            <a:r>
              <a:rPr lang="en-US" sz="2000" dirty="0" smtClean="0"/>
              <a:t>	On warrant			    split sentences</a:t>
            </a:r>
          </a:p>
          <a:p>
            <a:pPr>
              <a:buNone/>
            </a:pPr>
            <a:r>
              <a:rPr lang="en-US" sz="2000" dirty="0" smtClean="0"/>
              <a:t>	Closures			    active</a:t>
            </a:r>
          </a:p>
          <a:p>
            <a:pPr>
              <a:buNone/>
            </a:pPr>
            <a:r>
              <a:rPr lang="en-US" sz="2000" dirty="0" smtClean="0"/>
              <a:t>	Recidivism</a:t>
            </a:r>
          </a:p>
          <a:p>
            <a:pPr>
              <a:buNone/>
            </a:pPr>
            <a:r>
              <a:rPr lang="en-US" sz="2000" dirty="0" smtClean="0"/>
              <a:t>	Active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New felony probation grants</a:t>
            </a:r>
          </a:p>
          <a:p>
            <a:pPr>
              <a:buNone/>
            </a:pPr>
            <a:endParaRPr lang="en-US" sz="2000" dirty="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Data Collection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</a:t>
            </a:r>
            <a:r>
              <a:rPr lang="en-US" sz="2400" dirty="0" smtClean="0"/>
              <a:t>Sonoma County</a:t>
            </a:r>
          </a:p>
          <a:p>
            <a:endParaRPr lang="en-US" sz="2000" dirty="0" smtClean="0"/>
          </a:p>
          <a:p>
            <a:pPr lvl="1"/>
            <a:r>
              <a:rPr lang="en-US" sz="2000" dirty="0" smtClean="0"/>
              <a:t>Recommend  hiring consultant to  assist in establishing long-term evaluation for Sonoma County’s Realignment plan.</a:t>
            </a:r>
          </a:p>
          <a:p>
            <a:pPr lvl="2"/>
            <a:r>
              <a:rPr lang="en-US" sz="1600" dirty="0" smtClean="0"/>
              <a:t>Based on best-practices</a:t>
            </a:r>
          </a:p>
          <a:p>
            <a:pPr lvl="2"/>
            <a:r>
              <a:rPr lang="en-US" sz="1600" dirty="0" smtClean="0"/>
              <a:t>Determine data elements</a:t>
            </a:r>
          </a:p>
          <a:p>
            <a:pPr lvl="2"/>
            <a:r>
              <a:rPr lang="en-US" sz="1600" dirty="0" smtClean="0"/>
              <a:t>Determine evaluation questions</a:t>
            </a:r>
          </a:p>
          <a:p>
            <a:pPr lvl="2"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Hire Business Intelligence Programmer – to build data gathering process and reports to implement the above plan.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Inter-department data sharing pilot between Probation, Health, and Human Services, to match individuals across disparate data sources.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1600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ffectLst/>
              </a:rPr>
              <a:t> </a:t>
            </a:r>
          </a:p>
        </p:txBody>
      </p:sp>
      <p:sp>
        <p:nvSpPr>
          <p:cNvPr id="501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	This plan: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effectLst/>
              </a:rPr>
              <a:t>		</a:t>
            </a:r>
            <a:r>
              <a:rPr lang="en-US" sz="2400" dirty="0" smtClean="0">
                <a:effectLst/>
              </a:rPr>
              <a:t>-Protects public safety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-Is balanced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-Is an upstream approach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-Is consistent with Criminal Justice Master Plan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-Is consistent with Sonoma County’s values</a:t>
            </a: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effectLst/>
              </a:rPr>
              <a:t>		-Fits within anticipated resources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AB 109 Overview</a:t>
            </a: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sz="2400" dirty="0" smtClean="0"/>
              <a:t>	S</a:t>
            </a:r>
            <a:r>
              <a:rPr lang="en-US" sz="2400" dirty="0" smtClean="0">
                <a:effectLst/>
              </a:rPr>
              <a:t>hifted responsibility of specific felons to county control 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Established Post Release Community Supervision (PRCS)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Established new sentencing scheme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dirty="0" smtClean="0">
                <a:effectLst/>
              </a:rPr>
              <a:t>	Tasked Community Corrections Partnerships (CCPs) with planning for, and implementation of local plans</a:t>
            </a:r>
          </a:p>
          <a:p>
            <a:pPr>
              <a:buFont typeface="Wingdings" pitchFamily="2" charset="2"/>
              <a:buNone/>
              <a:defRPr/>
            </a:pPr>
            <a:endParaRPr lang="en-US" sz="2400" dirty="0" smtClean="0">
              <a:effectLst/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b="1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smtClean="0"/>
              <a:t>Non-non-non Offenders</a:t>
            </a:r>
          </a:p>
        </p:txBody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dirty="0" smtClean="0"/>
              <a:t>	</a:t>
            </a:r>
            <a:r>
              <a:rPr lang="en-US" sz="2400" dirty="0" smtClean="0"/>
              <a:t>These offenders are serving their sentences locally, sentenced under PC 1170(h).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/>
              <a:t>	</a:t>
            </a:r>
            <a:r>
              <a:rPr lang="en-US" sz="2400" dirty="0" smtClean="0"/>
              <a:t>Typically, sentence structured as some combination of local jail time, with period under Mandatory Supervision by Probation.</a:t>
            </a:r>
            <a:endParaRPr lang="en-US" sz="2400" dirty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Current or prior offense must be: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dirty="0" smtClean="0"/>
              <a:t>		</a:t>
            </a:r>
            <a:r>
              <a:rPr lang="en-US" sz="2000" dirty="0" smtClean="0"/>
              <a:t>Non-violent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	Non-serious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	Non-sex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  <a:p>
            <a:pPr marL="914400"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/>
              <a:t>	Unless excluded by one of 70+ specified crimes</a:t>
            </a:r>
          </a:p>
          <a:p>
            <a:pPr lvl="1" eaLnBrk="1" hangingPunct="1">
              <a:lnSpc>
                <a:spcPct val="90000"/>
              </a:lnSpc>
            </a:pPr>
            <a:endParaRPr lang="en-US" sz="24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8288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000" dirty="0" smtClean="0"/>
              <a:t>Post Release </a:t>
            </a:r>
            <a:br>
              <a:rPr lang="en-US" sz="4000" dirty="0" smtClean="0"/>
            </a:br>
            <a:r>
              <a:rPr lang="en-US" sz="4000" dirty="0" smtClean="0"/>
              <a:t>Community Supervision </a:t>
            </a:r>
            <a:br>
              <a:rPr lang="en-US" sz="4000" dirty="0" smtClean="0"/>
            </a:br>
            <a:r>
              <a:rPr lang="en-US" sz="4000" dirty="0" smtClean="0"/>
              <a:t>(</a:t>
            </a:r>
            <a:r>
              <a:rPr lang="en-US" sz="4000" dirty="0" err="1" smtClean="0"/>
              <a:t>PRCS</a:t>
            </a:r>
            <a:r>
              <a:rPr lang="en-US" sz="4000" dirty="0" smtClean="0"/>
              <a:t>)</a:t>
            </a:r>
          </a:p>
        </p:txBody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657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3900" dirty="0" smtClean="0"/>
              <a:t>	</a:t>
            </a:r>
            <a:r>
              <a:rPr lang="en-US" sz="2400" dirty="0" smtClean="0"/>
              <a:t>Probation supervises these offenders upon release from prison: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800" dirty="0" smtClean="0"/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Current Non-violent offenders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Current Non-serious offenders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Some Sex offenders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Does include offenders with a serious/violent offense in criminal history (as long as it’s not current offense).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 smtClean="0"/>
              <a:t>Does not include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strikers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smtClean="0"/>
              <a:t>Local Impacts 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400" dirty="0" smtClean="0"/>
              <a:t>CDCR estimates of </a:t>
            </a:r>
            <a:r>
              <a:rPr lang="en-US" sz="2400" b="1" dirty="0" smtClean="0"/>
              <a:t>ADP</a:t>
            </a:r>
            <a:r>
              <a:rPr lang="en-US" sz="2400" dirty="0" smtClean="0"/>
              <a:t> for Sonoma County, at full implementation: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800" dirty="0" smtClean="0"/>
              <a:t>	-	</a:t>
            </a:r>
            <a:r>
              <a:rPr lang="en-US" sz="2400" b="1" dirty="0" smtClean="0"/>
              <a:t>PRCS</a:t>
            </a:r>
            <a:r>
              <a:rPr lang="en-US" sz="2400" dirty="0" smtClean="0"/>
              <a:t>  -  164 supervised by Probation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/>
              <a:t>	-	</a:t>
            </a:r>
            <a:r>
              <a:rPr lang="en-US" sz="2400" b="1" dirty="0" smtClean="0"/>
              <a:t>PRCS</a:t>
            </a:r>
            <a:r>
              <a:rPr lang="en-US" sz="2400" dirty="0" smtClean="0"/>
              <a:t>  -  21 in County Jail on violation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400" dirty="0" smtClean="0"/>
              <a:t>	-	</a:t>
            </a:r>
            <a:r>
              <a:rPr lang="en-US" sz="2400" b="1" dirty="0" smtClean="0"/>
              <a:t>Non-non-non</a:t>
            </a:r>
            <a:r>
              <a:rPr lang="en-US" sz="2400" dirty="0" smtClean="0"/>
              <a:t>  -  230 additional in the local system 	(some in County Jail; some on Mandatory Supervision, 	supervised by Probation)</a:t>
            </a:r>
          </a:p>
          <a:p>
            <a:pPr eaLnBrk="1" hangingPunct="1"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>
                <a:effectLst/>
              </a:rPr>
              <a:t>Local Impacts  -  Unknowns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4000" smtClean="0">
                <a:effectLst/>
              </a:rPr>
              <a:t>	</a:t>
            </a:r>
            <a:r>
              <a:rPr lang="en-US" sz="2800" smtClean="0">
                <a:effectLst/>
              </a:rPr>
              <a:t>-</a:t>
            </a:r>
            <a:r>
              <a:rPr lang="en-US" sz="2400" smtClean="0">
                <a:effectLst/>
              </a:rPr>
              <a:t>How many PRCS offenders will we receive?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-What will their needs and risk be?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-How will system charge, sentence non-non-nons?</a:t>
            </a:r>
          </a:p>
          <a:p>
            <a:pPr>
              <a:buFont typeface="Wingdings" pitchFamily="2" charset="2"/>
              <a:buNone/>
            </a:pPr>
            <a:r>
              <a:rPr lang="en-US" sz="2800" smtClean="0">
                <a:effectLst/>
              </a:rPr>
              <a:t>	-</a:t>
            </a:r>
            <a:r>
              <a:rPr lang="en-US" sz="2400" smtClean="0">
                <a:effectLst/>
              </a:rPr>
              <a:t>How many will be sentenced?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-How will they be sentenced?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	Custody?  Mandatory Supervision? Split?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-How will new laws impact Felony Probation?</a:t>
            </a:r>
          </a:p>
          <a:p>
            <a:pPr>
              <a:buFont typeface="Wingdings" pitchFamily="2" charset="2"/>
              <a:buNone/>
            </a:pPr>
            <a:r>
              <a:rPr lang="en-US" sz="2400" smtClean="0">
                <a:effectLst/>
              </a:rPr>
              <a:t>	-Impact of #s, credits, programming on County Jail ADP?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4196</TotalTime>
  <Words>731</Words>
  <Application>Microsoft Office PowerPoint</Application>
  <PresentationFormat>On-screen Show (4:3)</PresentationFormat>
  <Paragraphs>464</Paragraphs>
  <Slides>43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AB 109/117</vt:lpstr>
      <vt:lpstr> AB 109</vt:lpstr>
      <vt:lpstr>Why Realignment</vt:lpstr>
      <vt:lpstr> Misconceptions</vt:lpstr>
      <vt:lpstr>AB 109 Overview</vt:lpstr>
      <vt:lpstr>Non-non-non Offenders</vt:lpstr>
      <vt:lpstr>Post Release  Community Supervision  (PRCS)</vt:lpstr>
      <vt:lpstr>Local Impacts </vt:lpstr>
      <vt:lpstr>Local Impacts  -  Unknowns</vt:lpstr>
      <vt:lpstr>Realignment Challenge</vt:lpstr>
      <vt:lpstr>Realignment Funding</vt:lpstr>
      <vt:lpstr>Sonoma County Strengths</vt:lpstr>
      <vt:lpstr>Criminal Justice Master Plan</vt:lpstr>
      <vt:lpstr>Local Planning Process</vt:lpstr>
      <vt:lpstr>Community Corrections Partnership</vt:lpstr>
      <vt:lpstr>Organizing Principles</vt:lpstr>
      <vt:lpstr>Early CCP Decisions</vt:lpstr>
      <vt:lpstr>Sub-Committees</vt:lpstr>
      <vt:lpstr>Plan Development Considerations</vt:lpstr>
      <vt:lpstr>Realignment Funding</vt:lpstr>
      <vt:lpstr>Interim Realignment Plan, 11/12</vt:lpstr>
      <vt:lpstr>Non-non-non Experience </vt:lpstr>
      <vt:lpstr>Jail Experience</vt:lpstr>
      <vt:lpstr>Jail Experience</vt:lpstr>
      <vt:lpstr>PRCS Experience</vt:lpstr>
      <vt:lpstr>Day Reporting Center Experience</vt:lpstr>
      <vt:lpstr>Realignment Funding  -  Year 2</vt:lpstr>
      <vt:lpstr>Development of Year 2 Plan/Budget</vt:lpstr>
      <vt:lpstr>Custody</vt:lpstr>
      <vt:lpstr>Supervision</vt:lpstr>
      <vt:lpstr>Programming    -    In-custody</vt:lpstr>
      <vt:lpstr>Programming    -    Out-of-custody</vt:lpstr>
      <vt:lpstr>Additional Recommendations</vt:lpstr>
      <vt:lpstr>Pre-trial</vt:lpstr>
      <vt:lpstr>Pre-trial</vt:lpstr>
      <vt:lpstr>Contingency Funds</vt:lpstr>
      <vt:lpstr>Realignment Plan and CJMP</vt:lpstr>
      <vt:lpstr>Proposed Year 2 Realignment Budget</vt:lpstr>
      <vt:lpstr>Data Collection</vt:lpstr>
      <vt:lpstr>Data Collection</vt:lpstr>
      <vt:lpstr>Data Collection</vt:lpstr>
      <vt:lpstr>Data Collection</vt:lpstr>
      <vt:lpstr> </vt:lpstr>
    </vt:vector>
  </TitlesOfParts>
  <Company>County of Sonoma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ochs</dc:creator>
  <cp:lastModifiedBy>robert ochs</cp:lastModifiedBy>
  <cp:revision>268</cp:revision>
  <dcterms:created xsi:type="dcterms:W3CDTF">2012-07-06T17:46:31Z</dcterms:created>
  <dcterms:modified xsi:type="dcterms:W3CDTF">2013-03-14T00:59:25Z</dcterms:modified>
</cp:coreProperties>
</file>