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2" r:id="rId7"/>
    <p:sldId id="263" r:id="rId8"/>
    <p:sldId id="26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5" d="100"/>
          <a:sy n="55" d="100"/>
        </p:scale>
        <p:origin x="-1596" y="-2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9EC55333-CA49-42C6-A519-2F19F4FC6326}" type="datetimeFigureOut">
              <a:rPr lang="en-US" smtClean="0"/>
              <a:t>03/15/2013</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9EC55333-CA49-42C6-A519-2F19F4FC6326}" type="datetimeFigureOut">
              <a:rPr lang="en-US" smtClean="0"/>
              <a:t>03/15/2013</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9EC55333-CA49-42C6-A519-2F19F4FC6326}" type="datetimeFigureOut">
              <a:rPr lang="en-US" smtClean="0"/>
              <a:t>03/15/2013</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9EC55333-CA49-42C6-A519-2F19F4FC6326}" type="datetimeFigureOut">
              <a:rPr lang="en-US" smtClean="0"/>
              <a:t>03/15/2013</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9EC55333-CA49-42C6-A519-2F19F4FC6326}" type="datetimeFigureOut">
              <a:rPr lang="en-US" smtClean="0"/>
              <a:t>03/15/2013</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9EC55333-CA49-42C6-A519-2F19F4FC6326}" type="datetimeFigureOut">
              <a:rPr lang="en-US" smtClean="0"/>
              <a:t>03/15/2013</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9EC55333-CA49-42C6-A519-2F19F4FC6326}" type="datetimeFigureOut">
              <a:rPr lang="en-US" smtClean="0"/>
              <a:t>03/15/2013</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9EC55333-CA49-42C6-A519-2F19F4FC6326}" type="datetimeFigureOut">
              <a:rPr lang="en-US" smtClean="0"/>
              <a:t>03/15/2013</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9EC55333-CA49-42C6-A519-2F19F4FC6326}" type="datetimeFigureOut">
              <a:rPr lang="en-US" smtClean="0"/>
              <a:t>03/15/2013</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9EC55333-CA49-42C6-A519-2F19F4FC6326}" type="datetimeFigureOut">
              <a:rPr lang="en-US" smtClean="0"/>
              <a:t>03/15/2013</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9EC55333-CA49-42C6-A519-2F19F4FC6326}" type="datetimeFigureOut">
              <a:rPr lang="en-US" smtClean="0"/>
              <a:t>03/15/2013</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C3EBF240-99FE-43D8-8ABE-41A8B94104B9}" type="slidenum">
              <a:rPr lang="en-US" smtClean="0"/>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9EC55333-CA49-42C6-A519-2F19F4FC6326}" type="datetimeFigureOut">
              <a:rPr lang="en-US" smtClean="0"/>
              <a:t>03/15/2013</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C3EBF240-99FE-43D8-8ABE-41A8B94104B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7917736" cy="1676400"/>
          </a:xfrm>
        </p:spPr>
        <p:txBody>
          <a:bodyPr>
            <a:noAutofit/>
          </a:bodyPr>
          <a:lstStyle/>
          <a:p>
            <a:pPr marL="182880" indent="0" algn="l">
              <a:buNone/>
            </a:pPr>
            <a:r>
              <a:rPr lang="en-US" sz="3200" dirty="0" smtClean="0">
                <a:latin typeface="Times New Roman" pitchFamily="18" charset="0"/>
                <a:cs typeface="Times New Roman" pitchFamily="18" charset="0"/>
              </a:rPr>
              <a:t>Fresno County Probation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Adult Compliance Team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“ACT”</a:t>
            </a:r>
            <a:endParaRPr lang="en-US" sz="3200" dirty="0">
              <a:latin typeface="Times New Roman" pitchFamily="18" charset="0"/>
              <a:cs typeface="Times New Roman" pitchFamily="18" charset="0"/>
            </a:endParaRPr>
          </a:p>
        </p:txBody>
      </p:sp>
      <p:sp>
        <p:nvSpPr>
          <p:cNvPr id="3" name="Subtitle 2"/>
          <p:cNvSpPr>
            <a:spLocks noGrp="1"/>
          </p:cNvSpPr>
          <p:nvPr>
            <p:ph type="subTitle" idx="1"/>
          </p:nvPr>
        </p:nvSpPr>
        <p:spPr>
          <a:xfrm>
            <a:off x="1447800" y="2971800"/>
            <a:ext cx="6400800" cy="1447800"/>
          </a:xfrm>
        </p:spPr>
        <p:txBody>
          <a:bodyPr>
            <a:noAutofit/>
          </a:bodyPr>
          <a:lstStyle/>
          <a:p>
            <a:pPr algn="ctr">
              <a:spcBef>
                <a:spcPct val="0"/>
              </a:spcBef>
            </a:pPr>
            <a:r>
              <a:rPr lang="en-US" sz="2800" dirty="0">
                <a:latin typeface="Times New Roman" pitchFamily="18" charset="0"/>
                <a:ea typeface="+mj-ea"/>
                <a:cs typeface="Times New Roman" pitchFamily="18" charset="0"/>
              </a:rPr>
              <a:t>Building </a:t>
            </a:r>
            <a:r>
              <a:rPr lang="en-US" sz="2800" dirty="0" smtClean="0">
                <a:latin typeface="Times New Roman" pitchFamily="18" charset="0"/>
                <a:ea typeface="+mj-ea"/>
                <a:cs typeface="Times New Roman" pitchFamily="18" charset="0"/>
              </a:rPr>
              <a:t>Collaborations Presentation for</a:t>
            </a:r>
            <a:endParaRPr lang="en-US" sz="2800" dirty="0">
              <a:latin typeface="Times New Roman" pitchFamily="18" charset="0"/>
              <a:ea typeface="+mj-ea"/>
              <a:cs typeface="Times New Roman" pitchFamily="18" charset="0"/>
            </a:endParaRPr>
          </a:p>
          <a:p>
            <a:pPr algn="ctr">
              <a:spcBef>
                <a:spcPct val="0"/>
              </a:spcBef>
            </a:pPr>
            <a:r>
              <a:rPr lang="en-US" sz="2800" dirty="0">
                <a:latin typeface="Times New Roman" pitchFamily="18" charset="0"/>
                <a:ea typeface="+mj-ea"/>
                <a:cs typeface="Times New Roman" pitchFamily="18" charset="0"/>
              </a:rPr>
              <a:t>Chief Probation Officers of California</a:t>
            </a:r>
          </a:p>
          <a:p>
            <a:pPr algn="ctr">
              <a:spcBef>
                <a:spcPct val="0"/>
              </a:spcBef>
            </a:pPr>
            <a:r>
              <a:rPr lang="en-US" sz="2800" dirty="0">
                <a:latin typeface="Times New Roman" pitchFamily="18" charset="0"/>
                <a:ea typeface="+mj-ea"/>
                <a:cs typeface="Times New Roman" pitchFamily="18" charset="0"/>
              </a:rPr>
              <a:t>March 2013</a:t>
            </a:r>
          </a:p>
        </p:txBody>
      </p:sp>
      <p:pic>
        <p:nvPicPr>
          <p:cNvPr id="10" name="Picture 9" descr="Official CPD Ba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9464" y="4953000"/>
            <a:ext cx="1133475"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10" descr="Sheriff Ba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52" y="4883150"/>
            <a:ext cx="1203325"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264" y="5023717"/>
            <a:ext cx="1103472" cy="106689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864" y="4941255"/>
            <a:ext cx="1012024" cy="110956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3264" y="4953000"/>
            <a:ext cx="1103472" cy="1115665"/>
          </a:xfrm>
          <a:prstGeom prst="rect">
            <a:avLst/>
          </a:prstGeom>
        </p:spPr>
      </p:pic>
    </p:spTree>
    <p:extLst>
      <p:ext uri="{BB962C8B-B14F-4D97-AF65-F5344CB8AC3E}">
        <p14:creationId xmlns:p14="http://schemas.microsoft.com/office/powerpoint/2010/main" val="155091952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2667000"/>
            <a:ext cx="8305800" cy="3611563"/>
          </a:xfrm>
        </p:spPr>
        <p:txBody>
          <a:bodyPr>
            <a:normAutofit fontScale="25000" lnSpcReduction="20000"/>
          </a:bodyPr>
          <a:lstStyle/>
          <a:p>
            <a:pPr marL="365760" lvl="1">
              <a:lnSpc>
                <a:spcPct val="120000"/>
              </a:lnSpc>
              <a:spcBef>
                <a:spcPts val="600"/>
              </a:spcBef>
              <a:buFont typeface="Wingdings" pitchFamily="2" charset="2"/>
              <a:buChar char="§"/>
            </a:pPr>
            <a:r>
              <a:rPr lang="en-US" sz="6400" b="1" dirty="0">
                <a:effectLst/>
                <a:latin typeface="Times New Roman" pitchFamily="18" charset="0"/>
                <a:cs typeface="Times New Roman" pitchFamily="18" charset="0"/>
              </a:rPr>
              <a:t>An interagency public safety alliance with local law enforcement agencies and county justice partners that provides an additional level of offender accountability and public safety.  </a:t>
            </a:r>
            <a:endParaRPr lang="en-US" sz="6400" b="1" dirty="0" smtClean="0">
              <a:effectLst/>
              <a:latin typeface="Times New Roman" pitchFamily="18" charset="0"/>
              <a:cs typeface="Times New Roman" pitchFamily="18" charset="0"/>
            </a:endParaRPr>
          </a:p>
          <a:p>
            <a:pPr marL="0" lvl="0" indent="0">
              <a:lnSpc>
                <a:spcPct val="120000"/>
              </a:lnSpc>
              <a:spcBef>
                <a:spcPts val="600"/>
              </a:spcBef>
              <a:buNone/>
            </a:pPr>
            <a:endParaRPr lang="en-US" sz="6400" b="1" dirty="0">
              <a:effectLst/>
              <a:latin typeface="Times New Roman" pitchFamily="18" charset="0"/>
              <a:cs typeface="Times New Roman" pitchFamily="18" charset="0"/>
            </a:endParaRPr>
          </a:p>
          <a:p>
            <a:pPr marL="365760" lvl="1">
              <a:lnSpc>
                <a:spcPct val="120000"/>
              </a:lnSpc>
              <a:spcBef>
                <a:spcPts val="600"/>
              </a:spcBef>
              <a:buFont typeface="Wingdings" pitchFamily="2" charset="2"/>
              <a:buChar char="§"/>
            </a:pPr>
            <a:r>
              <a:rPr lang="en-US" sz="6400" b="1" dirty="0">
                <a:effectLst/>
                <a:latin typeface="Times New Roman" pitchFamily="18" charset="0"/>
                <a:cs typeface="Times New Roman" pitchFamily="18" charset="0"/>
              </a:rPr>
              <a:t>The team consists of officers from the Fresno County Probation Department, the Fresno Police </a:t>
            </a:r>
            <a:r>
              <a:rPr lang="en-US" sz="6400" b="1" dirty="0" smtClean="0">
                <a:effectLst/>
                <a:latin typeface="Times New Roman" pitchFamily="18" charset="0"/>
                <a:cs typeface="Times New Roman" pitchFamily="18" charset="0"/>
              </a:rPr>
              <a:t>Department</a:t>
            </a:r>
            <a:r>
              <a:rPr lang="en-US" sz="6400" b="1" dirty="0">
                <a:effectLst/>
                <a:latin typeface="Times New Roman" pitchFamily="18" charset="0"/>
                <a:cs typeface="Times New Roman" pitchFamily="18" charset="0"/>
              </a:rPr>
              <a:t>, the Clovis Police Department , the Fresno County District Attorney’s Office; lead by a Fresno County Deputy Sheriff’s </a:t>
            </a:r>
            <a:r>
              <a:rPr lang="en-US" sz="6400" b="1" dirty="0" smtClean="0">
                <a:effectLst/>
                <a:latin typeface="Times New Roman" pitchFamily="18" charset="0"/>
                <a:cs typeface="Times New Roman" pitchFamily="18" charset="0"/>
              </a:rPr>
              <a:t>Sergeant</a:t>
            </a:r>
            <a:endParaRPr lang="en-US" sz="6400" b="1" dirty="0">
              <a:effectLst/>
              <a:latin typeface="Times New Roman" pitchFamily="18" charset="0"/>
              <a:cs typeface="Times New Roman" pitchFamily="18" charset="0"/>
            </a:endParaRPr>
          </a:p>
          <a:p>
            <a:pPr marL="114300" indent="-457200">
              <a:lnSpc>
                <a:spcPct val="120000"/>
              </a:lnSpc>
              <a:spcBef>
                <a:spcPts val="600"/>
              </a:spcBef>
              <a:buFont typeface="Wingdings" pitchFamily="2" charset="2"/>
              <a:buChar char="§"/>
            </a:pPr>
            <a:endParaRPr lang="en-US" sz="6400" b="1" dirty="0">
              <a:effectLst/>
              <a:latin typeface="Times New Roman" pitchFamily="18" charset="0"/>
              <a:cs typeface="Times New Roman" pitchFamily="18" charset="0"/>
            </a:endParaRPr>
          </a:p>
          <a:p>
            <a:pPr marL="365760" lvl="1">
              <a:lnSpc>
                <a:spcPct val="120000"/>
              </a:lnSpc>
              <a:spcBef>
                <a:spcPts val="600"/>
              </a:spcBef>
              <a:buFont typeface="Wingdings" pitchFamily="2" charset="2"/>
              <a:buChar char="§"/>
            </a:pPr>
            <a:r>
              <a:rPr lang="en-US" sz="6400" b="1" dirty="0">
                <a:effectLst/>
                <a:latin typeface="Times New Roman" pitchFamily="18" charset="0"/>
                <a:cs typeface="Times New Roman" pitchFamily="18" charset="0"/>
              </a:rPr>
              <a:t>The “strike team” concept is used to describe peace officers under ACT, dedicated to particular enforcement and public</a:t>
            </a:r>
            <a:r>
              <a:rPr lang="en-US" sz="6400" b="1" i="1" dirty="0">
                <a:effectLst/>
                <a:latin typeface="Times New Roman" pitchFamily="18" charset="0"/>
                <a:cs typeface="Times New Roman" pitchFamily="18" charset="0"/>
              </a:rPr>
              <a:t> </a:t>
            </a:r>
            <a:r>
              <a:rPr lang="en-US" sz="6400" b="1" dirty="0">
                <a:effectLst/>
                <a:latin typeface="Times New Roman" pitchFamily="18" charset="0"/>
                <a:cs typeface="Times New Roman" pitchFamily="18" charset="0"/>
              </a:rPr>
              <a:t>safety purposes, with an immediate capacity to take action with offenders under probation supervision, post release community supervision (PRCS), and mandatory supervised release by the Fresno County Probation Department</a:t>
            </a:r>
          </a:p>
          <a:p>
            <a:endParaRPr lang="en-US" dirty="0"/>
          </a:p>
        </p:txBody>
      </p:sp>
      <p:sp>
        <p:nvSpPr>
          <p:cNvPr id="6" name="Title 1"/>
          <p:cNvSpPr>
            <a:spLocks noGrp="1"/>
          </p:cNvSpPr>
          <p:nvPr>
            <p:ph type="title"/>
          </p:nvPr>
        </p:nvSpPr>
        <p:spPr>
          <a:xfrm>
            <a:off x="533400" y="228600"/>
            <a:ext cx="7543800" cy="609600"/>
          </a:xfrm>
        </p:spPr>
        <p:txBody>
          <a:bodyPr>
            <a:normAutofit fontScale="90000"/>
          </a:bodyPr>
          <a:lstStyle/>
          <a:p>
            <a:r>
              <a:rPr lang="en-US" sz="3200" dirty="0" smtClean="0">
                <a:latin typeface="Times New Roman" pitchFamily="18" charset="0"/>
                <a:cs typeface="Times New Roman" pitchFamily="18" charset="0"/>
              </a:rPr>
              <a:t>Multi-Agency Adult Compliance Team (ACT)</a:t>
            </a:r>
            <a:endParaRPr lang="en-US" sz="3200" dirty="0">
              <a:latin typeface="Times New Roman" pitchFamily="18" charset="0"/>
              <a:cs typeface="Times New Roman" pitchFamily="18" charset="0"/>
            </a:endParaRPr>
          </a:p>
        </p:txBody>
      </p:sp>
      <p:sp>
        <p:nvSpPr>
          <p:cNvPr id="3" name="Content Placeholder 2"/>
          <p:cNvSpPr>
            <a:spLocks noGrp="1"/>
          </p:cNvSpPr>
          <p:nvPr>
            <p:ph sz="half" idx="1"/>
          </p:nvPr>
        </p:nvSpPr>
        <p:spPr>
          <a:xfrm>
            <a:off x="533400" y="990601"/>
            <a:ext cx="7924800" cy="1295399"/>
          </a:xfrm>
        </p:spPr>
        <p:txBody>
          <a:bodyPr>
            <a:normAutofit fontScale="25000" lnSpcReduction="20000"/>
          </a:bodyPr>
          <a:lstStyle/>
          <a:p>
            <a:pPr marL="0" indent="0">
              <a:lnSpc>
                <a:spcPct val="120000"/>
              </a:lnSpc>
              <a:spcBef>
                <a:spcPts val="600"/>
              </a:spcBef>
              <a:buNone/>
            </a:pPr>
            <a:r>
              <a:rPr lang="en-US" sz="6400" b="1" dirty="0">
                <a:latin typeface="Times New Roman" pitchFamily="18" charset="0"/>
                <a:cs typeface="Times New Roman" pitchFamily="18" charset="0"/>
              </a:rPr>
              <a:t>The ACT team was implemented with the belief that Intensive supervision based on offender assessment enjoined with evidence based practices would form the cornerstone of the Fresno County AB 109 supervision model.  ACT officers are part of the intensive supervision model</a:t>
            </a:r>
            <a:r>
              <a:rPr lang="en-US" sz="6400" b="1" dirty="0" smtClean="0">
                <a:latin typeface="Times New Roman" pitchFamily="18" charset="0"/>
                <a:cs typeface="Times New Roman" pitchFamily="18" charset="0"/>
              </a:rPr>
              <a:t>.</a:t>
            </a:r>
          </a:p>
          <a:p>
            <a:pPr marL="0" indent="0">
              <a:lnSpc>
                <a:spcPct val="120000"/>
              </a:lnSpc>
              <a:spcBef>
                <a:spcPts val="600"/>
              </a:spcBef>
              <a:buNone/>
            </a:pPr>
            <a:r>
              <a:rPr lang="en-US" sz="6400" b="1" dirty="0" smtClean="0">
                <a:latin typeface="Times New Roman" pitchFamily="18" charset="0"/>
                <a:cs typeface="Times New Roman" pitchFamily="18" charset="0"/>
              </a:rPr>
              <a:t>The </a:t>
            </a:r>
            <a:r>
              <a:rPr lang="en-US" sz="6400" b="1" dirty="0">
                <a:latin typeface="Times New Roman" pitchFamily="18" charset="0"/>
                <a:cs typeface="Times New Roman" pitchFamily="18" charset="0"/>
              </a:rPr>
              <a:t>intensive approach is seen in the formation of ACT; </a:t>
            </a:r>
          </a:p>
          <a:p>
            <a:endParaRPr lang="en-US" dirty="0"/>
          </a:p>
        </p:txBody>
      </p:sp>
    </p:spTree>
    <p:extLst>
      <p:ext uri="{BB962C8B-B14F-4D97-AF65-F5344CB8AC3E}">
        <p14:creationId xmlns:p14="http://schemas.microsoft.com/office/powerpoint/2010/main" val="428259067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5562600" cy="914400"/>
          </a:xfrm>
        </p:spPr>
        <p:txBody>
          <a:bodyPr/>
          <a:lstStyle/>
          <a:p>
            <a:pPr algn="ctr"/>
            <a:r>
              <a:rPr lang="en-US" dirty="0" smtClean="0">
                <a:latin typeface="Times New Roman" pitchFamily="18" charset="0"/>
                <a:cs typeface="Times New Roman" pitchFamily="18" charset="0"/>
              </a:rPr>
              <a:t>MISSION</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1600200" y="1828800"/>
            <a:ext cx="5943600" cy="3429000"/>
          </a:xfrm>
        </p:spPr>
        <p:txBody>
          <a:bodyPr>
            <a:normAutofit/>
          </a:bodyPr>
          <a:lstStyle/>
          <a:p>
            <a:pPr marL="18288" indent="0">
              <a:buNone/>
            </a:pPr>
            <a:r>
              <a:rPr lang="en-US" sz="2400" dirty="0">
                <a:effectLst/>
                <a:latin typeface="Times New Roman" pitchFamily="18" charset="0"/>
                <a:cs typeface="Times New Roman" pitchFamily="18" charset="0"/>
              </a:rPr>
              <a:t>The mission of ACT is to provide an additional layer of offender supervision to ensure offender accountability, surveillance, and supervision through mobile, intensive and evidence based practices leading to enhanced public safety and offender compliance.</a:t>
            </a:r>
          </a:p>
          <a:p>
            <a:pPr marL="18288" indent="0">
              <a:buNone/>
            </a:pPr>
            <a:endParaRPr lang="en-US" dirty="0"/>
          </a:p>
        </p:txBody>
      </p:sp>
    </p:spTree>
    <p:extLst>
      <p:ext uri="{BB962C8B-B14F-4D97-AF65-F5344CB8AC3E}">
        <p14:creationId xmlns:p14="http://schemas.microsoft.com/office/powerpoint/2010/main" val="22305805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
            <a:ext cx="4572000" cy="838200"/>
          </a:xfrm>
        </p:spPr>
        <p:txBody>
          <a:bodyPr/>
          <a:lstStyle/>
          <a:p>
            <a:pPr algn="ctr"/>
            <a:r>
              <a:rPr lang="en-US" dirty="0" smtClean="0">
                <a:latin typeface="Times New Roman" pitchFamily="18" charset="0"/>
                <a:cs typeface="Times New Roman" pitchFamily="18" charset="0"/>
              </a:rPr>
              <a:t>GOALS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990600" y="914400"/>
            <a:ext cx="7543800" cy="5791200"/>
          </a:xfrm>
        </p:spPr>
        <p:txBody>
          <a:bodyPr>
            <a:normAutofit fontScale="25000" lnSpcReduction="20000"/>
          </a:bodyPr>
          <a:lstStyle/>
          <a:p>
            <a:pPr marL="475488" indent="-457200">
              <a:buSzPct val="75000"/>
              <a:buFont typeface="+mj-lt"/>
              <a:buAutoNum type="alphaUcPeriod"/>
            </a:pPr>
            <a:r>
              <a:rPr lang="en-US" sz="6400" b="1" dirty="0" smtClean="0">
                <a:effectLst/>
                <a:latin typeface="Times New Roman" pitchFamily="18" charset="0"/>
                <a:cs typeface="Times New Roman" pitchFamily="18" charset="0"/>
              </a:rPr>
              <a:t>To </a:t>
            </a:r>
            <a:r>
              <a:rPr lang="en-US" sz="6400" b="1" dirty="0">
                <a:effectLst/>
                <a:latin typeface="Times New Roman" pitchFamily="18" charset="0"/>
                <a:cs typeface="Times New Roman" pitchFamily="18" charset="0"/>
              </a:rPr>
              <a:t>reduce the occurrence of new criminal acts by targeting offenders on probation, post release community supervision, and mandatory supervised release with intensive surveillance by peace officers dedicated to enforcement of conditions of release.</a:t>
            </a:r>
          </a:p>
          <a:p>
            <a:pPr marL="475488" indent="-457200">
              <a:buSzPct val="75000"/>
              <a:buFont typeface="+mj-lt"/>
              <a:buAutoNum type="alphaUcPeriod"/>
            </a:pPr>
            <a:endParaRPr lang="en-US" sz="6400" b="1" dirty="0">
              <a:effectLst/>
              <a:latin typeface="Times New Roman" pitchFamily="18" charset="0"/>
              <a:cs typeface="Times New Roman" pitchFamily="18" charset="0"/>
            </a:endParaRPr>
          </a:p>
          <a:p>
            <a:pPr marL="475488" indent="-457200">
              <a:buSzPct val="75000"/>
              <a:buFont typeface="+mj-lt"/>
              <a:buAutoNum type="alphaUcPeriod"/>
            </a:pPr>
            <a:r>
              <a:rPr lang="en-US" sz="6400" b="1" dirty="0" smtClean="0">
                <a:effectLst/>
                <a:latin typeface="Times New Roman" pitchFamily="18" charset="0"/>
                <a:cs typeface="Times New Roman" pitchFamily="18" charset="0"/>
              </a:rPr>
              <a:t>To </a:t>
            </a:r>
            <a:r>
              <a:rPr lang="en-US" sz="6400" b="1" dirty="0">
                <a:effectLst/>
                <a:latin typeface="Times New Roman" pitchFamily="18" charset="0"/>
                <a:cs typeface="Times New Roman" pitchFamily="18" charset="0"/>
              </a:rPr>
              <a:t>identify supervised offenders who are not meeting their conditions of release in order to ensure compliance.</a:t>
            </a:r>
          </a:p>
          <a:p>
            <a:pPr marL="475488" indent="-457200">
              <a:buSzPct val="75000"/>
              <a:buFont typeface="+mj-lt"/>
              <a:buAutoNum type="alphaUcPeriod"/>
            </a:pPr>
            <a:endParaRPr lang="en-US" sz="6400" b="1" dirty="0">
              <a:effectLst/>
              <a:latin typeface="Times New Roman" pitchFamily="18" charset="0"/>
              <a:cs typeface="Times New Roman" pitchFamily="18" charset="0"/>
            </a:endParaRPr>
          </a:p>
          <a:p>
            <a:pPr marL="475488" indent="-457200">
              <a:buSzPct val="75000"/>
              <a:buFont typeface="+mj-lt"/>
              <a:buAutoNum type="alphaUcPeriod"/>
            </a:pPr>
            <a:r>
              <a:rPr lang="en-US" sz="6400" b="1" dirty="0" smtClean="0">
                <a:effectLst/>
                <a:latin typeface="Times New Roman" pitchFamily="18" charset="0"/>
                <a:cs typeface="Times New Roman" pitchFamily="18" charset="0"/>
              </a:rPr>
              <a:t>To </a:t>
            </a:r>
            <a:r>
              <a:rPr lang="en-US" sz="6400" b="1" dirty="0">
                <a:effectLst/>
                <a:latin typeface="Times New Roman" pitchFamily="18" charset="0"/>
                <a:cs typeface="Times New Roman" pitchFamily="18" charset="0"/>
              </a:rPr>
              <a:t>mitigate the need for custodial sanctions through appropriate early interventions</a:t>
            </a:r>
            <a:r>
              <a:rPr lang="en-US" sz="6400" b="1" dirty="0" smtClean="0">
                <a:effectLst/>
                <a:latin typeface="Times New Roman" pitchFamily="18" charset="0"/>
                <a:cs typeface="Times New Roman" pitchFamily="18" charset="0"/>
              </a:rPr>
              <a:t>.</a:t>
            </a:r>
          </a:p>
          <a:p>
            <a:pPr marL="475488" indent="-457200">
              <a:buSzPct val="75000"/>
              <a:buFont typeface="+mj-lt"/>
              <a:buAutoNum type="alphaUcPeriod"/>
            </a:pPr>
            <a:endParaRPr lang="en-US" sz="6400" b="1" dirty="0">
              <a:effectLst/>
              <a:latin typeface="Times New Roman" pitchFamily="18" charset="0"/>
              <a:cs typeface="Times New Roman" pitchFamily="18" charset="0"/>
            </a:endParaRPr>
          </a:p>
          <a:p>
            <a:pPr marL="475488" indent="-457200">
              <a:buSzPct val="75000"/>
              <a:buFont typeface="+mj-lt"/>
              <a:buAutoNum type="alphaUcPeriod"/>
            </a:pPr>
            <a:r>
              <a:rPr lang="en-US" sz="6400" b="1" dirty="0" smtClean="0">
                <a:effectLst/>
                <a:latin typeface="Times New Roman" pitchFamily="18" charset="0"/>
                <a:cs typeface="Times New Roman" pitchFamily="18" charset="0"/>
              </a:rPr>
              <a:t>To </a:t>
            </a:r>
            <a:r>
              <a:rPr lang="en-US" sz="6400" b="1" dirty="0">
                <a:effectLst/>
                <a:latin typeface="Times New Roman" pitchFamily="18" charset="0"/>
                <a:cs typeface="Times New Roman" pitchFamily="18" charset="0"/>
              </a:rPr>
              <a:t>gather, collect, and provide information and direction regarding the post release</a:t>
            </a:r>
            <a:r>
              <a:rPr lang="en-US" sz="6400" b="1" i="1" dirty="0">
                <a:effectLst/>
                <a:latin typeface="Times New Roman" pitchFamily="18" charset="0"/>
                <a:cs typeface="Times New Roman" pitchFamily="18" charset="0"/>
              </a:rPr>
              <a:t> </a:t>
            </a:r>
            <a:r>
              <a:rPr lang="en-US" sz="6400" b="1" dirty="0">
                <a:effectLst/>
                <a:latin typeface="Times New Roman" pitchFamily="18" charset="0"/>
                <a:cs typeface="Times New Roman" pitchFamily="18" charset="0"/>
              </a:rPr>
              <a:t>community supervision (PRCS) and realignment populations for all law enforcement agencies in the County of Fresno and act as the point of contact for dissemination of offender information to law enforcement.</a:t>
            </a:r>
          </a:p>
          <a:p>
            <a:pPr marL="475488" indent="-457200">
              <a:buSzPct val="75000"/>
              <a:buFont typeface="+mj-lt"/>
              <a:buAutoNum type="alphaUcPeriod"/>
            </a:pPr>
            <a:endParaRPr lang="en-US" sz="6400" b="1" dirty="0">
              <a:effectLst/>
              <a:latin typeface="Times New Roman" pitchFamily="18" charset="0"/>
              <a:cs typeface="Times New Roman" pitchFamily="18" charset="0"/>
            </a:endParaRPr>
          </a:p>
          <a:p>
            <a:pPr marL="475488" indent="-457200">
              <a:buSzPct val="75000"/>
              <a:buFont typeface="+mj-lt"/>
              <a:buAutoNum type="alphaUcPeriod"/>
            </a:pPr>
            <a:r>
              <a:rPr lang="en-US" sz="6400" b="1" dirty="0" smtClean="0">
                <a:effectLst/>
                <a:latin typeface="Times New Roman" pitchFamily="18" charset="0"/>
                <a:cs typeface="Times New Roman" pitchFamily="18" charset="0"/>
              </a:rPr>
              <a:t>To </a:t>
            </a:r>
            <a:r>
              <a:rPr lang="en-US" sz="6400" b="1" dirty="0">
                <a:effectLst/>
                <a:latin typeface="Times New Roman" pitchFamily="18" charset="0"/>
                <a:cs typeface="Times New Roman" pitchFamily="18" charset="0"/>
              </a:rPr>
              <a:t>respond rapidly to</a:t>
            </a:r>
            <a:r>
              <a:rPr lang="en-US" sz="6400" b="1" i="1" dirty="0">
                <a:effectLst/>
                <a:latin typeface="Times New Roman" pitchFamily="18" charset="0"/>
                <a:cs typeface="Times New Roman" pitchFamily="18" charset="0"/>
              </a:rPr>
              <a:t> </a:t>
            </a:r>
            <a:r>
              <a:rPr lang="en-US" sz="6400" b="1" dirty="0">
                <a:effectLst/>
                <a:latin typeface="Times New Roman" pitchFamily="18" charset="0"/>
                <a:cs typeface="Times New Roman" pitchFamily="18" charset="0"/>
              </a:rPr>
              <a:t>emergency situations with knowledge and information about the </a:t>
            </a:r>
            <a:r>
              <a:rPr lang="en-US" sz="6400" b="1" dirty="0" smtClean="0">
                <a:effectLst/>
                <a:latin typeface="Times New Roman" pitchFamily="18" charset="0"/>
                <a:cs typeface="Times New Roman" pitchFamily="18" charset="0"/>
              </a:rPr>
              <a:t>offenders.</a:t>
            </a:r>
          </a:p>
          <a:p>
            <a:pPr marL="475488" indent="-457200">
              <a:buSzPct val="75000"/>
              <a:buFont typeface="+mj-lt"/>
              <a:buAutoNum type="alphaUcPeriod"/>
            </a:pPr>
            <a:endParaRPr lang="en-US" sz="6400" b="1" dirty="0">
              <a:effectLst/>
              <a:latin typeface="Times New Roman" pitchFamily="18" charset="0"/>
              <a:cs typeface="Times New Roman" pitchFamily="18" charset="0"/>
            </a:endParaRPr>
          </a:p>
          <a:p>
            <a:pPr marL="475488" indent="-457200">
              <a:buSzPct val="75000"/>
              <a:buFont typeface="+mj-lt"/>
              <a:buAutoNum type="alphaUcPeriod"/>
            </a:pPr>
            <a:r>
              <a:rPr lang="en-US" sz="6400" b="1" dirty="0" smtClean="0">
                <a:effectLst/>
                <a:latin typeface="Times New Roman" pitchFamily="18" charset="0"/>
                <a:cs typeface="Times New Roman" pitchFamily="18" charset="0"/>
              </a:rPr>
              <a:t>To </a:t>
            </a:r>
            <a:r>
              <a:rPr lang="en-US" sz="6400" b="1" dirty="0">
                <a:effectLst/>
                <a:latin typeface="Times New Roman" pitchFamily="18" charset="0"/>
                <a:cs typeface="Times New Roman" pitchFamily="18" charset="0"/>
              </a:rPr>
              <a:t>provide other public safety responses including searches as authorized by the terms of release and warrant services, as needed. </a:t>
            </a:r>
          </a:p>
          <a:p>
            <a:pPr marL="18288" indent="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5607080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799376"/>
            <a:ext cx="8153400" cy="533400"/>
          </a:xfrm>
        </p:spPr>
        <p:txBody>
          <a:bodyPr>
            <a:normAutofit fontScale="90000"/>
          </a:bodyPr>
          <a:lstStyle/>
          <a:p>
            <a:pPr algn="l"/>
            <a:r>
              <a:rPr lang="en-US" sz="1600" b="1" dirty="0" smtClean="0">
                <a:effectLst/>
                <a:latin typeface="Times New Roman" pitchFamily="18" charset="0"/>
                <a:cs typeface="Times New Roman" pitchFamily="18" charset="0"/>
              </a:rPr>
              <a:t>About </a:t>
            </a:r>
            <a:r>
              <a:rPr lang="en-US" sz="1600" b="1" dirty="0">
                <a:effectLst/>
                <a:latin typeface="Times New Roman" pitchFamily="18" charset="0"/>
                <a:cs typeface="Times New Roman" pitchFamily="18" charset="0"/>
              </a:rPr>
              <a:t>one third (32.7%) of the PRCS population have ACT contacts. ACT contacts can be </a:t>
            </a:r>
            <a:r>
              <a:rPr lang="en-US" sz="1600" b="1" dirty="0" smtClean="0">
                <a:effectLst/>
                <a:latin typeface="Times New Roman" pitchFamily="18" charset="0"/>
                <a:cs typeface="Times New Roman" pitchFamily="18" charset="0"/>
              </a:rPr>
              <a:t>initiated by </a:t>
            </a:r>
            <a:r>
              <a:rPr lang="en-US" sz="1600" b="1" dirty="0">
                <a:effectLst/>
                <a:latin typeface="Times New Roman" pitchFamily="18" charset="0"/>
                <a:cs typeface="Times New Roman" pitchFamily="18" charset="0"/>
              </a:rPr>
              <a:t>the ACT or at the request of the Deputy Probation Officer</a:t>
            </a:r>
            <a:r>
              <a:rPr lang="en-US" sz="1600" b="1" dirty="0" smtClean="0">
                <a:effectLst/>
                <a:latin typeface="Times New Roman" pitchFamily="18" charset="0"/>
                <a:cs typeface="Times New Roman" pitchFamily="18" charset="0"/>
              </a:rPr>
              <a:t>.</a:t>
            </a:r>
            <a:endParaRPr lang="en-US" sz="1600" b="1"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900366921"/>
              </p:ext>
            </p:extLst>
          </p:nvPr>
        </p:nvGraphicFramePr>
        <p:xfrm>
          <a:off x="190500" y="1447800"/>
          <a:ext cx="4114800" cy="5366479"/>
        </p:xfrm>
        <a:graphic>
          <a:graphicData uri="http://schemas.openxmlformats.org/drawingml/2006/table">
            <a:tbl>
              <a:tblPr>
                <a:tableStyleId>{5C22544A-7EE6-4342-B048-85BDC9FD1C3A}</a:tableStyleId>
              </a:tblPr>
              <a:tblGrid>
                <a:gridCol w="1371600"/>
                <a:gridCol w="1371600"/>
                <a:gridCol w="1371600"/>
              </a:tblGrid>
              <a:tr h="450748">
                <a:tc>
                  <a:txBody>
                    <a:bodyPr/>
                    <a:lstStyle/>
                    <a:p>
                      <a:pPr marL="0" marR="0">
                        <a:lnSpc>
                          <a:spcPct val="115000"/>
                        </a:lnSpc>
                        <a:spcBef>
                          <a:spcPts val="0"/>
                        </a:spcBef>
                        <a:spcAft>
                          <a:spcPts val="0"/>
                        </a:spcAft>
                      </a:pPr>
                      <a:r>
                        <a:rPr lang="en-US" sz="1400" b="1" dirty="0" smtClean="0">
                          <a:solidFill>
                            <a:schemeClr val="dk1"/>
                          </a:solidFill>
                          <a:effectLst/>
                          <a:latin typeface="+mn-lt"/>
                          <a:ea typeface="+mn-ea"/>
                          <a:cs typeface="+mn-cs"/>
                        </a:rPr>
                        <a:t>ACT</a:t>
                      </a:r>
                      <a:r>
                        <a:rPr lang="en-US" sz="1400" b="1" baseline="0" dirty="0" smtClean="0">
                          <a:solidFill>
                            <a:schemeClr val="dk1"/>
                          </a:solidFill>
                          <a:effectLst/>
                          <a:latin typeface="+mn-lt"/>
                          <a:ea typeface="+mn-ea"/>
                          <a:cs typeface="+mn-cs"/>
                        </a:rPr>
                        <a:t> Initiated</a:t>
                      </a:r>
                      <a:endParaRPr lang="en-US" sz="1400" b="1"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b="1" dirty="0">
                          <a:effectLst/>
                        </a:rPr>
                        <a:t>Number </a:t>
                      </a:r>
                      <a:endParaRPr lang="en-US" sz="1400" b="1"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b="1" dirty="0">
                          <a:effectLst/>
                        </a:rPr>
                        <a:t>Percentage </a:t>
                      </a:r>
                      <a:endParaRPr lang="en-US" sz="1400" b="1" dirty="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Attempt to Contact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dirty="0">
                          <a:effectLst/>
                        </a:rPr>
                        <a:t>261 </a:t>
                      </a:r>
                      <a:endParaRPr lang="en-US" sz="14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dirty="0">
                          <a:effectLst/>
                        </a:rPr>
                        <a:t>23% </a:t>
                      </a:r>
                      <a:endParaRPr lang="en-US" sz="1400" dirty="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Compliance Checks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204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20.6% </a:t>
                      </a:r>
                      <a:endParaRPr lang="en-US" sz="140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Residence Verification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141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14.2% </a:t>
                      </a:r>
                      <a:endParaRPr lang="en-US" sz="140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Self-Initiated Activities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102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10.3% </a:t>
                      </a:r>
                      <a:endParaRPr lang="en-US" sz="1400">
                        <a:solidFill>
                          <a:srgbClr val="000000"/>
                        </a:solidFill>
                        <a:effectLst/>
                        <a:latin typeface="Calibri"/>
                        <a:ea typeface="Calibri"/>
                        <a:cs typeface="Calibri"/>
                      </a:endParaRPr>
                    </a:p>
                  </a:txBody>
                  <a:tcPr marL="51959" marR="51959" marT="0" marB="0"/>
                </a:tc>
              </a:tr>
              <a:tr h="248181">
                <a:tc>
                  <a:txBody>
                    <a:bodyPr/>
                    <a:lstStyle/>
                    <a:p>
                      <a:pPr marL="0" marR="0">
                        <a:lnSpc>
                          <a:spcPct val="115000"/>
                        </a:lnSpc>
                        <a:spcBef>
                          <a:spcPts val="0"/>
                        </a:spcBef>
                        <a:spcAft>
                          <a:spcPts val="0"/>
                        </a:spcAft>
                      </a:pPr>
                      <a:r>
                        <a:rPr lang="en-US" sz="1400">
                          <a:effectLst/>
                        </a:rPr>
                        <a:t>Arrest(s)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67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dirty="0">
                          <a:effectLst/>
                        </a:rPr>
                        <a:t>6.8% </a:t>
                      </a:r>
                      <a:endParaRPr lang="en-US" sz="1400" dirty="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Assist Other Agency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47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4.7% </a:t>
                      </a:r>
                      <a:endParaRPr lang="en-US" sz="140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Attempt Warrant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32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3.2% </a:t>
                      </a:r>
                      <a:endParaRPr lang="en-US" sz="1400">
                        <a:solidFill>
                          <a:srgbClr val="000000"/>
                        </a:solidFill>
                        <a:effectLst/>
                        <a:latin typeface="Calibri"/>
                        <a:ea typeface="Calibri"/>
                        <a:cs typeface="Calibri"/>
                      </a:endParaRPr>
                    </a:p>
                  </a:txBody>
                  <a:tcPr marL="51959" marR="51959" marT="0" marB="0"/>
                </a:tc>
              </a:tr>
              <a:tr h="468978">
                <a:tc>
                  <a:txBody>
                    <a:bodyPr/>
                    <a:lstStyle/>
                    <a:p>
                      <a:pPr marL="0" marR="0">
                        <a:lnSpc>
                          <a:spcPct val="115000"/>
                        </a:lnSpc>
                        <a:spcBef>
                          <a:spcPts val="0"/>
                        </a:spcBef>
                        <a:spcAft>
                          <a:spcPts val="0"/>
                        </a:spcAft>
                      </a:pPr>
                      <a:r>
                        <a:rPr lang="en-US" sz="1400">
                          <a:effectLst/>
                        </a:rPr>
                        <a:t>Warrant Service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21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2.1% </a:t>
                      </a:r>
                      <a:endParaRPr lang="en-US" sz="1400">
                        <a:solidFill>
                          <a:srgbClr val="000000"/>
                        </a:solidFill>
                        <a:effectLst/>
                        <a:latin typeface="Calibri"/>
                        <a:ea typeface="Calibri"/>
                        <a:cs typeface="Calibri"/>
                      </a:endParaRPr>
                    </a:p>
                  </a:txBody>
                  <a:tcPr marL="51959" marR="51959" marT="0" marB="0"/>
                </a:tc>
              </a:tr>
              <a:tr h="703467">
                <a:tc>
                  <a:txBody>
                    <a:bodyPr/>
                    <a:lstStyle/>
                    <a:p>
                      <a:pPr marL="0" marR="0">
                        <a:lnSpc>
                          <a:spcPct val="115000"/>
                        </a:lnSpc>
                        <a:spcBef>
                          <a:spcPts val="0"/>
                        </a:spcBef>
                        <a:spcAft>
                          <a:spcPts val="0"/>
                        </a:spcAft>
                      </a:pPr>
                      <a:r>
                        <a:rPr lang="en-US" sz="1400">
                          <a:effectLst/>
                        </a:rPr>
                        <a:t>Mitigating incarceration contact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15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1.5% </a:t>
                      </a:r>
                      <a:endParaRPr lang="en-US" sz="1400">
                        <a:solidFill>
                          <a:srgbClr val="000000"/>
                        </a:solidFill>
                        <a:effectLst/>
                        <a:latin typeface="Calibri"/>
                        <a:ea typeface="Calibri"/>
                        <a:cs typeface="Calibri"/>
                      </a:endParaRPr>
                    </a:p>
                  </a:txBody>
                  <a:tcPr marL="51959" marR="51959" marT="0" marB="0"/>
                </a:tc>
              </a:tr>
              <a:tr h="248181">
                <a:tc>
                  <a:txBody>
                    <a:bodyPr/>
                    <a:lstStyle/>
                    <a:p>
                      <a:pPr marL="0" marR="0">
                        <a:lnSpc>
                          <a:spcPct val="115000"/>
                        </a:lnSpc>
                        <a:spcBef>
                          <a:spcPts val="0"/>
                        </a:spcBef>
                        <a:spcAft>
                          <a:spcPts val="0"/>
                        </a:spcAft>
                      </a:pPr>
                      <a:r>
                        <a:rPr lang="en-US" sz="1400">
                          <a:effectLst/>
                        </a:rPr>
                        <a:t>Others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101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10.3% </a:t>
                      </a:r>
                      <a:endParaRPr lang="en-US" sz="1400">
                        <a:solidFill>
                          <a:srgbClr val="000000"/>
                        </a:solidFill>
                        <a:effectLst/>
                        <a:latin typeface="Calibri"/>
                        <a:ea typeface="Calibri"/>
                        <a:cs typeface="Calibri"/>
                      </a:endParaRPr>
                    </a:p>
                  </a:txBody>
                  <a:tcPr marL="51959" marR="51959" marT="0" marB="0"/>
                </a:tc>
              </a:tr>
              <a:tr h="248181">
                <a:tc>
                  <a:txBody>
                    <a:bodyPr/>
                    <a:lstStyle/>
                    <a:p>
                      <a:pPr marL="0" marR="0">
                        <a:lnSpc>
                          <a:spcPct val="115000"/>
                        </a:lnSpc>
                        <a:spcBef>
                          <a:spcPts val="0"/>
                        </a:spcBef>
                        <a:spcAft>
                          <a:spcPts val="0"/>
                        </a:spcAft>
                      </a:pPr>
                      <a:r>
                        <a:rPr lang="en-US" sz="1400" dirty="0">
                          <a:effectLst/>
                        </a:rPr>
                        <a:t>Total </a:t>
                      </a:r>
                      <a:endParaRPr lang="en-US" sz="14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a:effectLst/>
                        </a:rPr>
                        <a:t>991 </a:t>
                      </a:r>
                      <a:endParaRPr lang="en-US" sz="14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400" dirty="0">
                          <a:effectLst/>
                        </a:rPr>
                        <a:t>100.0% </a:t>
                      </a:r>
                      <a:endParaRPr lang="en-US" sz="1400" dirty="0">
                        <a:solidFill>
                          <a:srgbClr val="000000"/>
                        </a:solidFill>
                        <a:effectLst/>
                        <a:latin typeface="Calibri"/>
                        <a:ea typeface="Calibri"/>
                        <a:cs typeface="Calibri"/>
                      </a:endParaRPr>
                    </a:p>
                  </a:txBody>
                  <a:tcPr marL="51959" marR="51959" marT="0" marB="0"/>
                </a:tc>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903679905"/>
              </p:ext>
            </p:extLst>
          </p:nvPr>
        </p:nvGraphicFramePr>
        <p:xfrm>
          <a:off x="4648200" y="1447801"/>
          <a:ext cx="4038600" cy="5361359"/>
        </p:xfrm>
        <a:graphic>
          <a:graphicData uri="http://schemas.openxmlformats.org/drawingml/2006/table">
            <a:tbl>
              <a:tblPr>
                <a:tableStyleId>{5C22544A-7EE6-4342-B048-85BDC9FD1C3A}</a:tableStyleId>
              </a:tblPr>
              <a:tblGrid>
                <a:gridCol w="1346200"/>
                <a:gridCol w="1346200"/>
                <a:gridCol w="1346200"/>
              </a:tblGrid>
              <a:tr h="41103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300" b="1" dirty="0" smtClean="0">
                          <a:solidFill>
                            <a:schemeClr val="dk1"/>
                          </a:solidFill>
                          <a:effectLst/>
                          <a:latin typeface="+mn-lt"/>
                          <a:ea typeface="+mn-ea"/>
                          <a:cs typeface="+mn-cs"/>
                        </a:rPr>
                        <a:t>DPO</a:t>
                      </a:r>
                      <a:r>
                        <a:rPr lang="en-US" sz="1300" b="1" baseline="0" dirty="0" smtClean="0">
                          <a:solidFill>
                            <a:schemeClr val="dk1"/>
                          </a:solidFill>
                          <a:effectLst/>
                          <a:latin typeface="+mn-lt"/>
                          <a:ea typeface="+mn-ea"/>
                          <a:cs typeface="+mn-cs"/>
                        </a:rPr>
                        <a:t> Initiated</a:t>
                      </a:r>
                      <a:endParaRPr lang="en-US" sz="1300" b="1"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b="1" dirty="0">
                          <a:effectLst/>
                        </a:rPr>
                        <a:t>Number </a:t>
                      </a:r>
                      <a:endParaRPr lang="en-US" sz="1300" b="1"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b="1" dirty="0">
                          <a:effectLst/>
                        </a:rPr>
                        <a:t>Percentage </a:t>
                      </a:r>
                      <a:endParaRPr lang="en-US" sz="1300" b="1" dirty="0">
                        <a:solidFill>
                          <a:srgbClr val="000000"/>
                        </a:solidFill>
                        <a:effectLst/>
                        <a:latin typeface="Calibri"/>
                        <a:ea typeface="Calibri"/>
                        <a:cs typeface="Calibri"/>
                      </a:endParaRPr>
                    </a:p>
                  </a:txBody>
                  <a:tcPr marL="51959" marR="51959" marT="0" marB="0"/>
                </a:tc>
              </a:tr>
              <a:tr h="436347">
                <a:tc>
                  <a:txBody>
                    <a:bodyPr/>
                    <a:lstStyle/>
                    <a:p>
                      <a:pPr marL="0" marR="0">
                        <a:lnSpc>
                          <a:spcPct val="115000"/>
                        </a:lnSpc>
                        <a:spcBef>
                          <a:spcPts val="0"/>
                        </a:spcBef>
                        <a:spcAft>
                          <a:spcPts val="0"/>
                        </a:spcAft>
                      </a:pPr>
                      <a:r>
                        <a:rPr lang="en-US" sz="1300" dirty="0">
                          <a:effectLst/>
                        </a:rPr>
                        <a:t>Attempt to Contact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dirty="0">
                          <a:effectLst/>
                        </a:rPr>
                        <a:t>322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31.5% </a:t>
                      </a:r>
                      <a:endParaRPr lang="en-US" sz="1300">
                        <a:solidFill>
                          <a:srgbClr val="000000"/>
                        </a:solidFill>
                        <a:effectLst/>
                        <a:latin typeface="Calibri"/>
                        <a:ea typeface="Calibri"/>
                        <a:cs typeface="Calibri"/>
                      </a:endParaRPr>
                    </a:p>
                  </a:txBody>
                  <a:tcPr marL="51959" marR="51959" marT="0" marB="0"/>
                </a:tc>
              </a:tr>
              <a:tr h="436347">
                <a:tc>
                  <a:txBody>
                    <a:bodyPr/>
                    <a:lstStyle/>
                    <a:p>
                      <a:pPr marL="0" marR="0">
                        <a:lnSpc>
                          <a:spcPct val="115000"/>
                        </a:lnSpc>
                        <a:spcBef>
                          <a:spcPts val="0"/>
                        </a:spcBef>
                        <a:spcAft>
                          <a:spcPts val="0"/>
                        </a:spcAft>
                      </a:pPr>
                      <a:r>
                        <a:rPr lang="en-US" sz="1300" dirty="0">
                          <a:effectLst/>
                        </a:rPr>
                        <a:t>Residence Verification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203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19.8% </a:t>
                      </a:r>
                      <a:endParaRPr lang="en-US" sz="1300">
                        <a:solidFill>
                          <a:srgbClr val="000000"/>
                        </a:solidFill>
                        <a:effectLst/>
                        <a:latin typeface="Calibri"/>
                        <a:ea typeface="Calibri"/>
                        <a:cs typeface="Calibri"/>
                      </a:endParaRPr>
                    </a:p>
                  </a:txBody>
                  <a:tcPr marL="51959" marR="51959" marT="0" marB="0"/>
                </a:tc>
              </a:tr>
              <a:tr h="436347">
                <a:tc>
                  <a:txBody>
                    <a:bodyPr/>
                    <a:lstStyle/>
                    <a:p>
                      <a:pPr marL="0" marR="0">
                        <a:lnSpc>
                          <a:spcPct val="115000"/>
                        </a:lnSpc>
                        <a:spcBef>
                          <a:spcPts val="0"/>
                        </a:spcBef>
                        <a:spcAft>
                          <a:spcPts val="0"/>
                        </a:spcAft>
                      </a:pPr>
                      <a:r>
                        <a:rPr lang="en-US" sz="1300" dirty="0">
                          <a:effectLst/>
                        </a:rPr>
                        <a:t>Compliance Checks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106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10.4% </a:t>
                      </a:r>
                      <a:endParaRPr lang="en-US" sz="1300">
                        <a:solidFill>
                          <a:srgbClr val="000000"/>
                        </a:solidFill>
                        <a:effectLst/>
                        <a:latin typeface="Calibri"/>
                        <a:ea typeface="Calibri"/>
                        <a:cs typeface="Calibri"/>
                      </a:endParaRPr>
                    </a:p>
                  </a:txBody>
                  <a:tcPr marL="51959" marR="51959" marT="0" marB="0"/>
                </a:tc>
              </a:tr>
              <a:tr h="213854">
                <a:tc>
                  <a:txBody>
                    <a:bodyPr/>
                    <a:lstStyle/>
                    <a:p>
                      <a:pPr marL="0" marR="0">
                        <a:lnSpc>
                          <a:spcPct val="115000"/>
                        </a:lnSpc>
                        <a:spcBef>
                          <a:spcPts val="0"/>
                        </a:spcBef>
                        <a:spcAft>
                          <a:spcPts val="0"/>
                        </a:spcAft>
                      </a:pPr>
                      <a:r>
                        <a:rPr lang="en-US" sz="1300" dirty="0">
                          <a:effectLst/>
                        </a:rPr>
                        <a:t>Arrest(s)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100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9.8% </a:t>
                      </a:r>
                      <a:endParaRPr lang="en-US" sz="1300">
                        <a:solidFill>
                          <a:srgbClr val="000000"/>
                        </a:solidFill>
                        <a:effectLst/>
                        <a:latin typeface="Calibri"/>
                        <a:ea typeface="Calibri"/>
                        <a:cs typeface="Calibri"/>
                      </a:endParaRPr>
                    </a:p>
                  </a:txBody>
                  <a:tcPr marL="51959" marR="51959" marT="0" marB="0"/>
                </a:tc>
              </a:tr>
              <a:tr h="849241">
                <a:tc>
                  <a:txBody>
                    <a:bodyPr/>
                    <a:lstStyle/>
                    <a:p>
                      <a:pPr marL="0" marR="0">
                        <a:lnSpc>
                          <a:spcPct val="115000"/>
                        </a:lnSpc>
                        <a:spcBef>
                          <a:spcPts val="0"/>
                        </a:spcBef>
                        <a:spcAft>
                          <a:spcPts val="0"/>
                        </a:spcAft>
                      </a:pPr>
                      <a:r>
                        <a:rPr lang="en-US" sz="1300" dirty="0">
                          <a:effectLst/>
                        </a:rPr>
                        <a:t>Attempt to Flash Incarcerate </a:t>
                      </a:r>
                    </a:p>
                    <a:p>
                      <a:pPr marL="0" marR="0">
                        <a:lnSpc>
                          <a:spcPct val="115000"/>
                        </a:lnSpc>
                        <a:spcBef>
                          <a:spcPts val="0"/>
                        </a:spcBef>
                        <a:spcAft>
                          <a:spcPts val="0"/>
                        </a:spcAft>
                      </a:pPr>
                      <a:r>
                        <a:rPr lang="en-US" sz="1300" dirty="0">
                          <a:effectLst/>
                        </a:rPr>
                        <a:t>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63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6.1% </a:t>
                      </a:r>
                      <a:endParaRPr lang="en-US" sz="1300">
                        <a:solidFill>
                          <a:srgbClr val="000000"/>
                        </a:solidFill>
                        <a:effectLst/>
                        <a:latin typeface="Calibri"/>
                        <a:ea typeface="Calibri"/>
                        <a:cs typeface="Calibri"/>
                      </a:endParaRPr>
                    </a:p>
                  </a:txBody>
                  <a:tcPr marL="51959" marR="51959" marT="0" marB="0"/>
                </a:tc>
              </a:tr>
              <a:tr h="436347">
                <a:tc>
                  <a:txBody>
                    <a:bodyPr/>
                    <a:lstStyle/>
                    <a:p>
                      <a:pPr marL="0" marR="0">
                        <a:lnSpc>
                          <a:spcPct val="115000"/>
                        </a:lnSpc>
                        <a:spcBef>
                          <a:spcPts val="0"/>
                        </a:spcBef>
                        <a:spcAft>
                          <a:spcPts val="0"/>
                        </a:spcAft>
                      </a:pPr>
                      <a:r>
                        <a:rPr lang="en-US" sz="1300" dirty="0">
                          <a:effectLst/>
                        </a:rPr>
                        <a:t>Attempt to Revoke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56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5.5% </a:t>
                      </a:r>
                      <a:endParaRPr lang="en-US" sz="1300">
                        <a:solidFill>
                          <a:srgbClr val="000000"/>
                        </a:solidFill>
                        <a:effectLst/>
                        <a:latin typeface="Calibri"/>
                        <a:ea typeface="Calibri"/>
                        <a:cs typeface="Calibri"/>
                      </a:endParaRPr>
                    </a:p>
                  </a:txBody>
                  <a:tcPr marL="51959" marR="51959" marT="0" marB="0"/>
                </a:tc>
              </a:tr>
              <a:tr h="661680">
                <a:tc>
                  <a:txBody>
                    <a:bodyPr/>
                    <a:lstStyle/>
                    <a:p>
                      <a:pPr marL="0" marR="0">
                        <a:lnSpc>
                          <a:spcPct val="115000"/>
                        </a:lnSpc>
                        <a:spcBef>
                          <a:spcPts val="0"/>
                        </a:spcBef>
                        <a:spcAft>
                          <a:spcPts val="0"/>
                        </a:spcAft>
                      </a:pPr>
                      <a:r>
                        <a:rPr lang="en-US" sz="1300" dirty="0">
                          <a:effectLst/>
                        </a:rPr>
                        <a:t>Mitigating Incarceration contact</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56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5.5% </a:t>
                      </a:r>
                      <a:endParaRPr lang="en-US" sz="1300">
                        <a:solidFill>
                          <a:srgbClr val="000000"/>
                        </a:solidFill>
                        <a:effectLst/>
                        <a:latin typeface="Calibri"/>
                        <a:ea typeface="Calibri"/>
                        <a:cs typeface="Calibri"/>
                      </a:endParaRPr>
                    </a:p>
                  </a:txBody>
                  <a:tcPr marL="51959" marR="51959" marT="0" marB="0"/>
                </a:tc>
              </a:tr>
              <a:tr h="436347">
                <a:tc>
                  <a:txBody>
                    <a:bodyPr/>
                    <a:lstStyle/>
                    <a:p>
                      <a:pPr marL="0" marR="0">
                        <a:lnSpc>
                          <a:spcPct val="115000"/>
                        </a:lnSpc>
                        <a:spcBef>
                          <a:spcPts val="0"/>
                        </a:spcBef>
                        <a:spcAft>
                          <a:spcPts val="0"/>
                        </a:spcAft>
                      </a:pPr>
                      <a:r>
                        <a:rPr lang="en-US" sz="1300" dirty="0">
                          <a:effectLst/>
                        </a:rPr>
                        <a:t>Notify Appointment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37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dirty="0">
                          <a:effectLst/>
                        </a:rPr>
                        <a:t>3.6% </a:t>
                      </a:r>
                      <a:endParaRPr lang="en-US" sz="1300" dirty="0">
                        <a:solidFill>
                          <a:srgbClr val="000000"/>
                        </a:solidFill>
                        <a:effectLst/>
                        <a:latin typeface="Calibri"/>
                        <a:ea typeface="Calibri"/>
                        <a:cs typeface="Calibri"/>
                      </a:endParaRPr>
                    </a:p>
                  </a:txBody>
                  <a:tcPr marL="51959" marR="51959" marT="0" marB="0"/>
                </a:tc>
              </a:tr>
              <a:tr h="436347">
                <a:tc>
                  <a:txBody>
                    <a:bodyPr/>
                    <a:lstStyle/>
                    <a:p>
                      <a:pPr marL="0" marR="0">
                        <a:lnSpc>
                          <a:spcPct val="115000"/>
                        </a:lnSpc>
                        <a:spcBef>
                          <a:spcPts val="0"/>
                        </a:spcBef>
                        <a:spcAft>
                          <a:spcPts val="0"/>
                        </a:spcAft>
                      </a:pPr>
                      <a:r>
                        <a:rPr lang="en-US" sz="1300" dirty="0">
                          <a:effectLst/>
                        </a:rPr>
                        <a:t>Business Card Left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30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dirty="0">
                          <a:effectLst/>
                        </a:rPr>
                        <a:t>2.9% </a:t>
                      </a:r>
                      <a:endParaRPr lang="en-US" sz="1300" dirty="0">
                        <a:solidFill>
                          <a:srgbClr val="000000"/>
                        </a:solidFill>
                        <a:effectLst/>
                        <a:latin typeface="Calibri"/>
                        <a:ea typeface="Calibri"/>
                        <a:cs typeface="Calibri"/>
                      </a:endParaRPr>
                    </a:p>
                  </a:txBody>
                  <a:tcPr marL="51959" marR="51959" marT="0" marB="0"/>
                </a:tc>
              </a:tr>
              <a:tr h="213854">
                <a:tc>
                  <a:txBody>
                    <a:bodyPr/>
                    <a:lstStyle/>
                    <a:p>
                      <a:pPr marL="0" marR="0">
                        <a:lnSpc>
                          <a:spcPct val="115000"/>
                        </a:lnSpc>
                        <a:spcBef>
                          <a:spcPts val="0"/>
                        </a:spcBef>
                        <a:spcAft>
                          <a:spcPts val="0"/>
                        </a:spcAft>
                      </a:pPr>
                      <a:r>
                        <a:rPr lang="en-US" sz="1300" dirty="0">
                          <a:effectLst/>
                        </a:rPr>
                        <a:t>Others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50 </a:t>
                      </a:r>
                      <a:endParaRPr lang="en-US" sz="130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a:effectLst/>
                        </a:rPr>
                        <a:t>4.9% </a:t>
                      </a:r>
                      <a:endParaRPr lang="en-US" sz="1300">
                        <a:solidFill>
                          <a:srgbClr val="000000"/>
                        </a:solidFill>
                        <a:effectLst/>
                        <a:latin typeface="Calibri"/>
                        <a:ea typeface="Calibri"/>
                        <a:cs typeface="Calibri"/>
                      </a:endParaRPr>
                    </a:p>
                  </a:txBody>
                  <a:tcPr marL="51959" marR="51959" marT="0" marB="0"/>
                </a:tc>
              </a:tr>
              <a:tr h="213854">
                <a:tc>
                  <a:txBody>
                    <a:bodyPr/>
                    <a:lstStyle/>
                    <a:p>
                      <a:pPr marL="0" marR="0">
                        <a:lnSpc>
                          <a:spcPct val="115000"/>
                        </a:lnSpc>
                        <a:spcBef>
                          <a:spcPts val="0"/>
                        </a:spcBef>
                        <a:spcAft>
                          <a:spcPts val="0"/>
                        </a:spcAft>
                      </a:pPr>
                      <a:r>
                        <a:rPr lang="en-US" sz="1300" dirty="0">
                          <a:effectLst/>
                        </a:rPr>
                        <a:t>Total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dirty="0">
                          <a:effectLst/>
                        </a:rPr>
                        <a:t>1,023 </a:t>
                      </a:r>
                      <a:endParaRPr lang="en-US" sz="1300" dirty="0">
                        <a:solidFill>
                          <a:srgbClr val="000000"/>
                        </a:solidFill>
                        <a:effectLst/>
                        <a:latin typeface="Calibri"/>
                        <a:ea typeface="Calibri"/>
                        <a:cs typeface="Calibri"/>
                      </a:endParaRPr>
                    </a:p>
                  </a:txBody>
                  <a:tcPr marL="51959" marR="51959" marT="0" marB="0"/>
                </a:tc>
                <a:tc>
                  <a:txBody>
                    <a:bodyPr/>
                    <a:lstStyle/>
                    <a:p>
                      <a:pPr marL="0" marR="0">
                        <a:lnSpc>
                          <a:spcPct val="115000"/>
                        </a:lnSpc>
                        <a:spcBef>
                          <a:spcPts val="0"/>
                        </a:spcBef>
                        <a:spcAft>
                          <a:spcPts val="0"/>
                        </a:spcAft>
                      </a:pPr>
                      <a:r>
                        <a:rPr lang="en-US" sz="1300" dirty="0">
                          <a:effectLst/>
                        </a:rPr>
                        <a:t>100.0% </a:t>
                      </a:r>
                      <a:endParaRPr lang="en-US" sz="1300" dirty="0">
                        <a:solidFill>
                          <a:srgbClr val="000000"/>
                        </a:solidFill>
                        <a:effectLst/>
                        <a:latin typeface="Calibri"/>
                        <a:ea typeface="Calibri"/>
                        <a:cs typeface="Calibri"/>
                      </a:endParaRPr>
                    </a:p>
                  </a:txBody>
                  <a:tcPr marL="51959" marR="51959" marT="0" marB="0"/>
                </a:tc>
              </a:tr>
            </a:tbl>
          </a:graphicData>
        </a:graphic>
      </p:graphicFrame>
      <p:sp>
        <p:nvSpPr>
          <p:cNvPr id="5" name="TextBox 4"/>
          <p:cNvSpPr txBox="1"/>
          <p:nvPr/>
        </p:nvSpPr>
        <p:spPr>
          <a:xfrm>
            <a:off x="1676400" y="304799"/>
            <a:ext cx="5257800"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October 2011 – September 30, 12</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2007951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3000" y="550608"/>
            <a:ext cx="4191000" cy="2308324"/>
          </a:xfrm>
          <a:prstGeom prst="rect">
            <a:avLst/>
          </a:prstGeom>
          <a:noFill/>
        </p:spPr>
        <p:txBody>
          <a:bodyPr wrap="square" rtlCol="0">
            <a:spAutoFit/>
          </a:bodyPr>
          <a:lstStyle/>
          <a:p>
            <a:r>
              <a:rPr lang="en-US" b="1" dirty="0">
                <a:latin typeface="Times New Roman" pitchFamily="18" charset="0"/>
                <a:cs typeface="Times New Roman" pitchFamily="18" charset="0"/>
              </a:rPr>
              <a:t>“What is unique about this job is one minute you are transporting an offender to treatment and the next involved in a high level tactical enforcement activity”…</a:t>
            </a:r>
            <a:r>
              <a:rPr lang="en-US" b="1" dirty="0" smtClean="0">
                <a:latin typeface="Times New Roman" pitchFamily="18" charset="0"/>
                <a:cs typeface="Times New Roman" pitchFamily="18" charset="0"/>
              </a:rPr>
              <a:t>DPO</a:t>
            </a:r>
          </a:p>
          <a:p>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“We are always looking for more tools to deal with this population”…FPD Officer</a:t>
            </a:r>
          </a:p>
        </p:txBody>
      </p:sp>
      <p:pic>
        <p:nvPicPr>
          <p:cNvPr id="2050" name="Picture 2" descr="C:\Users\christinayoung\AppData\Local\Microsoft\Windows\Temporary Internet Files\Content.Outlook\QJQG9NVM\Photo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165600" cy="3124200"/>
          </a:xfrm>
          <a:prstGeom prst="rect">
            <a:avLst/>
          </a:prstGeom>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81000"/>
            <a:ext cx="4572000" cy="3429000"/>
          </a:xfrm>
          <a:prstGeom prst="rect">
            <a:avLst/>
          </a:prstGeom>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n>
        </p:spPr>
      </p:pic>
      <p:sp>
        <p:nvSpPr>
          <p:cNvPr id="4" name="TextBox 3"/>
          <p:cNvSpPr txBox="1"/>
          <p:nvPr/>
        </p:nvSpPr>
        <p:spPr>
          <a:xfrm>
            <a:off x="152400" y="4114800"/>
            <a:ext cx="3962400" cy="2246769"/>
          </a:xfrm>
          <a:prstGeom prst="rect">
            <a:avLst/>
          </a:prstGeom>
          <a:noFill/>
        </p:spPr>
        <p:txBody>
          <a:bodyPr wrap="square" rtlCol="0">
            <a:spAutoFit/>
          </a:bodyPr>
          <a:lstStyle/>
          <a:p>
            <a:r>
              <a:rPr lang="en-US" dirty="0"/>
              <a:t>“</a:t>
            </a:r>
            <a:r>
              <a:rPr lang="en-US" sz="2000" b="1" dirty="0">
                <a:latin typeface="Times New Roman" pitchFamily="18" charset="0"/>
                <a:cs typeface="Times New Roman" pitchFamily="18" charset="0"/>
              </a:rPr>
              <a:t>While at a restaurant the team was approached by a PRCS </a:t>
            </a:r>
            <a:r>
              <a:rPr lang="en-US" sz="2000" b="1" dirty="0" smtClean="0">
                <a:latin typeface="Times New Roman" pitchFamily="18" charset="0"/>
                <a:cs typeface="Times New Roman" pitchFamily="18" charset="0"/>
              </a:rPr>
              <a:t>offender whom we </a:t>
            </a:r>
            <a:r>
              <a:rPr lang="en-US" sz="2000" b="1" smtClean="0">
                <a:latin typeface="Times New Roman" pitchFamily="18" charset="0"/>
                <a:cs typeface="Times New Roman" pitchFamily="18" charset="0"/>
              </a:rPr>
              <a:t>had arrested </a:t>
            </a:r>
            <a:r>
              <a:rPr lang="en-US" sz="2000" b="1" dirty="0">
                <a:latin typeface="Times New Roman" pitchFamily="18" charset="0"/>
                <a:cs typeface="Times New Roman" pitchFamily="18" charset="0"/>
              </a:rPr>
              <a:t>who thanked the team for their help…he stated he was going to do better and make changes in his life”…ACT Sergeant</a:t>
            </a:r>
          </a:p>
        </p:txBody>
      </p:sp>
    </p:spTree>
    <p:extLst>
      <p:ext uri="{BB962C8B-B14F-4D97-AF65-F5344CB8AC3E}">
        <p14:creationId xmlns:p14="http://schemas.microsoft.com/office/powerpoint/2010/main" val="271664165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hristinayoung\AppData\Local\Microsoft\Windows\Temporary Internet Files\Content.Outlook\QJQG9NVM\IMG_21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
            <a:ext cx="4469573" cy="3352800"/>
          </a:xfrm>
          <a:prstGeom prst="rect">
            <a:avLst/>
          </a:prstGeom>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n>
          <a:extLst>
            <a:ext uri="{909E8E84-426E-40DD-AFC4-6F175D3DCCD1}">
              <a14:hiddenFill xmlns:a14="http://schemas.microsoft.com/office/drawing/2010/main">
                <a:solidFill>
                  <a:srgbClr val="FFFFFF"/>
                </a:solidFill>
              </a14:hiddenFill>
            </a:ext>
          </a:extLst>
        </p:spPr>
      </p:pic>
      <p:pic>
        <p:nvPicPr>
          <p:cNvPr id="3075" name="Picture 3" descr="C:\Users\christinayoung\AppData\Local\Microsoft\Windows\Temporary Internet Files\Content.Outlook\QJQG9NVM\IMG_21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314665"/>
            <a:ext cx="4267200" cy="3200072"/>
          </a:xfrm>
          <a:prstGeom prst="rect">
            <a:avLst/>
          </a:prstGeom>
          <a:noFill/>
          <a:ln>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9909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ial CPD Ba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549" y="1352094"/>
            <a:ext cx="1516080" cy="1503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55302"/>
            <a:ext cx="1447800" cy="13998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3581400"/>
            <a:ext cx="1535727" cy="155269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3581400"/>
            <a:ext cx="1508752" cy="1654173"/>
          </a:xfrm>
          <a:prstGeom prst="rect">
            <a:avLst/>
          </a:prstGeom>
        </p:spPr>
      </p:pic>
      <p:pic>
        <p:nvPicPr>
          <p:cNvPr id="7" name="Picture 6" descr="Sheriff Bad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445753"/>
            <a:ext cx="1603714" cy="1688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2023696" y="1655095"/>
            <a:ext cx="1752600" cy="800219"/>
          </a:xfrm>
          <a:prstGeom prst="rect">
            <a:avLst/>
          </a:prstGeom>
          <a:noFill/>
        </p:spPr>
        <p:txBody>
          <a:bodyPr wrap="square" rtlCol="0">
            <a:spAutoFit/>
          </a:bodyPr>
          <a:lstStyle/>
          <a:p>
            <a:pPr>
              <a:spcBef>
                <a:spcPts val="600"/>
              </a:spcBef>
              <a:spcAft>
                <a:spcPts val="600"/>
              </a:spcAft>
            </a:pPr>
            <a:r>
              <a:rPr lang="en-US" b="1" dirty="0" smtClean="0">
                <a:latin typeface="Times New Roman" pitchFamily="18" charset="0"/>
                <a:cs typeface="Times New Roman" pitchFamily="18" charset="0"/>
              </a:rPr>
              <a:t>Justin Bell</a:t>
            </a:r>
          </a:p>
          <a:p>
            <a:pPr>
              <a:spcBef>
                <a:spcPts val="600"/>
              </a:spcBef>
              <a:spcAft>
                <a:spcPts val="600"/>
              </a:spcAft>
            </a:pPr>
            <a:r>
              <a:rPr lang="en-US" b="1" dirty="0" smtClean="0">
                <a:latin typeface="Times New Roman" pitchFamily="18" charset="0"/>
                <a:cs typeface="Times New Roman" pitchFamily="18" charset="0"/>
              </a:rPr>
              <a:t>(559) 349-1691</a:t>
            </a:r>
            <a:endParaRPr lang="en-US" b="1" dirty="0">
              <a:latin typeface="Times New Roman" pitchFamily="18" charset="0"/>
              <a:cs typeface="Times New Roman" pitchFamily="18" charset="0"/>
            </a:endParaRPr>
          </a:p>
        </p:txBody>
      </p:sp>
      <p:sp>
        <p:nvSpPr>
          <p:cNvPr id="9" name="TextBox 8"/>
          <p:cNvSpPr txBox="1"/>
          <p:nvPr/>
        </p:nvSpPr>
        <p:spPr>
          <a:xfrm>
            <a:off x="5562600" y="1655095"/>
            <a:ext cx="1784628" cy="800219"/>
          </a:xfrm>
          <a:prstGeom prst="rect">
            <a:avLst/>
          </a:prstGeom>
          <a:noFill/>
        </p:spPr>
        <p:txBody>
          <a:bodyPr wrap="square" rtlCol="0">
            <a:spAutoFit/>
          </a:bodyPr>
          <a:lstStyle/>
          <a:p>
            <a:pPr>
              <a:spcBef>
                <a:spcPts val="600"/>
              </a:spcBef>
              <a:spcAft>
                <a:spcPts val="600"/>
              </a:spcAft>
            </a:pPr>
            <a:r>
              <a:rPr lang="en-US" b="1" dirty="0" smtClean="0">
                <a:latin typeface="Times New Roman" pitchFamily="18" charset="0"/>
                <a:cs typeface="Times New Roman" pitchFamily="18" charset="0"/>
              </a:rPr>
              <a:t>Wa Cha</a:t>
            </a:r>
          </a:p>
          <a:p>
            <a:pPr>
              <a:spcBef>
                <a:spcPts val="600"/>
              </a:spcBef>
              <a:spcAft>
                <a:spcPts val="600"/>
              </a:spcAft>
            </a:pPr>
            <a:r>
              <a:rPr lang="en-US" b="1" dirty="0" smtClean="0">
                <a:latin typeface="Times New Roman" pitchFamily="18" charset="0"/>
                <a:cs typeface="Times New Roman" pitchFamily="18" charset="0"/>
              </a:rPr>
              <a:t>(559) 694-5118</a:t>
            </a:r>
            <a:endParaRPr lang="en-US" b="1" dirty="0">
              <a:latin typeface="Times New Roman" pitchFamily="18" charset="0"/>
              <a:cs typeface="Times New Roman" pitchFamily="18" charset="0"/>
            </a:endParaRPr>
          </a:p>
        </p:txBody>
      </p:sp>
      <p:sp>
        <p:nvSpPr>
          <p:cNvPr id="10" name="TextBox 9"/>
          <p:cNvSpPr txBox="1"/>
          <p:nvPr/>
        </p:nvSpPr>
        <p:spPr>
          <a:xfrm>
            <a:off x="3279531" y="2739066"/>
            <a:ext cx="1987064" cy="800219"/>
          </a:xfrm>
          <a:prstGeom prst="rect">
            <a:avLst/>
          </a:prstGeom>
          <a:noFill/>
        </p:spPr>
        <p:txBody>
          <a:bodyPr wrap="square" rtlCol="0">
            <a:spAutoFit/>
          </a:bodyPr>
          <a:lstStyle/>
          <a:p>
            <a:pPr>
              <a:spcBef>
                <a:spcPts val="600"/>
              </a:spcBef>
              <a:spcAft>
                <a:spcPts val="600"/>
              </a:spcAft>
            </a:pPr>
            <a:r>
              <a:rPr lang="en-US" b="1" dirty="0" smtClean="0">
                <a:latin typeface="Times New Roman" pitchFamily="18" charset="0"/>
                <a:cs typeface="Times New Roman" pitchFamily="18" charset="0"/>
              </a:rPr>
              <a:t>Clark Crapo</a:t>
            </a:r>
          </a:p>
          <a:p>
            <a:pPr>
              <a:spcBef>
                <a:spcPts val="600"/>
              </a:spcBef>
              <a:spcAft>
                <a:spcPts val="600"/>
              </a:spcAft>
            </a:pPr>
            <a:r>
              <a:rPr lang="en-US" b="1" dirty="0" smtClean="0">
                <a:latin typeface="Times New Roman" pitchFamily="18" charset="0"/>
                <a:cs typeface="Times New Roman" pitchFamily="18" charset="0"/>
              </a:rPr>
              <a:t>(559) 283-2854</a:t>
            </a:r>
            <a:endParaRPr lang="en-US" b="1" dirty="0">
              <a:latin typeface="Times New Roman" pitchFamily="18" charset="0"/>
              <a:cs typeface="Times New Roman" pitchFamily="18" charset="0"/>
            </a:endParaRPr>
          </a:p>
        </p:txBody>
      </p:sp>
      <p:sp>
        <p:nvSpPr>
          <p:cNvPr id="11" name="TextBox 10"/>
          <p:cNvSpPr txBox="1"/>
          <p:nvPr/>
        </p:nvSpPr>
        <p:spPr>
          <a:xfrm>
            <a:off x="1208644" y="5334000"/>
            <a:ext cx="1987064" cy="800219"/>
          </a:xfrm>
          <a:prstGeom prst="rect">
            <a:avLst/>
          </a:prstGeom>
          <a:noFill/>
        </p:spPr>
        <p:txBody>
          <a:bodyPr wrap="square" rtlCol="0">
            <a:spAutoFit/>
          </a:bodyPr>
          <a:lstStyle/>
          <a:p>
            <a:pPr>
              <a:spcBef>
                <a:spcPts val="600"/>
              </a:spcBef>
              <a:spcAft>
                <a:spcPts val="600"/>
              </a:spcAft>
            </a:pPr>
            <a:r>
              <a:rPr lang="en-US" b="1" dirty="0" smtClean="0">
                <a:latin typeface="Times New Roman" pitchFamily="18" charset="0"/>
                <a:cs typeface="Times New Roman" pitchFamily="18" charset="0"/>
              </a:rPr>
              <a:t>Chris Maranian</a:t>
            </a:r>
          </a:p>
          <a:p>
            <a:pPr>
              <a:spcBef>
                <a:spcPts val="600"/>
              </a:spcBef>
              <a:spcAft>
                <a:spcPts val="600"/>
              </a:spcAft>
            </a:pPr>
            <a:r>
              <a:rPr lang="en-US" b="1" dirty="0" smtClean="0">
                <a:latin typeface="Times New Roman" pitchFamily="18" charset="0"/>
                <a:cs typeface="Times New Roman" pitchFamily="18" charset="0"/>
              </a:rPr>
              <a:t>(559) 352-7744</a:t>
            </a:r>
            <a:endParaRPr lang="en-US" b="1" dirty="0">
              <a:latin typeface="Times New Roman" pitchFamily="18" charset="0"/>
              <a:cs typeface="Times New Roman" pitchFamily="18" charset="0"/>
            </a:endParaRPr>
          </a:p>
        </p:txBody>
      </p:sp>
      <p:sp>
        <p:nvSpPr>
          <p:cNvPr id="12" name="TextBox 11"/>
          <p:cNvSpPr txBox="1"/>
          <p:nvPr/>
        </p:nvSpPr>
        <p:spPr>
          <a:xfrm>
            <a:off x="5218523" y="5333999"/>
            <a:ext cx="2858675" cy="800219"/>
          </a:xfrm>
          <a:prstGeom prst="rect">
            <a:avLst/>
          </a:prstGeom>
          <a:noFill/>
        </p:spPr>
        <p:txBody>
          <a:bodyPr wrap="square" rtlCol="0">
            <a:spAutoFit/>
          </a:bodyPr>
          <a:lstStyle/>
          <a:p>
            <a:pPr>
              <a:spcBef>
                <a:spcPts val="600"/>
              </a:spcBef>
              <a:spcAft>
                <a:spcPts val="600"/>
              </a:spcAft>
            </a:pPr>
            <a:r>
              <a:rPr lang="en-US" b="1" dirty="0" smtClean="0">
                <a:latin typeface="Times New Roman" pitchFamily="18" charset="0"/>
                <a:cs typeface="Times New Roman" pitchFamily="18" charset="0"/>
              </a:rPr>
              <a:t>Sgt. Dale Baumann</a:t>
            </a:r>
          </a:p>
          <a:p>
            <a:pPr>
              <a:spcBef>
                <a:spcPts val="600"/>
              </a:spcBef>
              <a:spcAft>
                <a:spcPts val="600"/>
              </a:spcAft>
            </a:pPr>
            <a:r>
              <a:rPr lang="en-US" b="1" dirty="0" smtClean="0">
                <a:latin typeface="Times New Roman" pitchFamily="18" charset="0"/>
                <a:cs typeface="Times New Roman" pitchFamily="18" charset="0"/>
              </a:rPr>
              <a:t>(559) 974-3436</a:t>
            </a:r>
            <a:endParaRPr lang="en-US" b="1" dirty="0">
              <a:latin typeface="Times New Roman" pitchFamily="18" charset="0"/>
              <a:cs typeface="Times New Roman" pitchFamily="18" charset="0"/>
            </a:endParaRPr>
          </a:p>
        </p:txBody>
      </p:sp>
      <p:sp>
        <p:nvSpPr>
          <p:cNvPr id="8" name="TextBox 7"/>
          <p:cNvSpPr txBox="1"/>
          <p:nvPr/>
        </p:nvSpPr>
        <p:spPr>
          <a:xfrm>
            <a:off x="2286000" y="530843"/>
            <a:ext cx="4285661" cy="523220"/>
          </a:xfrm>
          <a:prstGeom prst="rect">
            <a:avLst/>
          </a:prstGeom>
          <a:noFill/>
        </p:spPr>
        <p:txBody>
          <a:bodyPr wrap="square" rtlCol="0">
            <a:spAutoFit/>
          </a:bodyPr>
          <a:lstStyle/>
          <a:p>
            <a:pPr algn="ctr"/>
            <a:r>
              <a:rPr lang="en-US" sz="2800" dirty="0" smtClean="0">
                <a:latin typeface="Times New Roman" pitchFamily="18" charset="0"/>
                <a:cs typeface="Times New Roman" pitchFamily="18" charset="0"/>
              </a:rPr>
              <a:t>Contact Information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838074306"/>
      </p:ext>
    </p:extLst>
  </p:cSld>
  <p:clrMapOvr>
    <a:masterClrMapping/>
  </p:clrMapOvr>
  <p:transitio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202</TotalTime>
  <Words>666</Words>
  <Application>Microsoft Office PowerPoint</Application>
  <PresentationFormat>On-screen Show (4:3)</PresentationFormat>
  <Paragraphs>116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Kilter</vt:lpstr>
      <vt:lpstr>Fresno County Probation  Adult Compliance Team  “ACT”</vt:lpstr>
      <vt:lpstr>Multi-Agency Adult Compliance Team (ACT)</vt:lpstr>
      <vt:lpstr>MISSION</vt:lpstr>
      <vt:lpstr>GOALS</vt:lpstr>
      <vt:lpstr>About one third (32.7%) of the PRCS population have ACT contacts. ACT contacts can be initiated by the ACT or at the request of the Deputy Probation Officer.</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Fresno County Probation  Adult Compliance Team “ACT”</dc:title>
  <dc:creator>Young, Christina</dc:creator>
  <cp:lastModifiedBy>Young, Christina</cp:lastModifiedBy>
  <cp:revision>25</cp:revision>
  <cp:lastPrinted>2013-03-15T20:45:52Z</cp:lastPrinted>
  <dcterms:created xsi:type="dcterms:W3CDTF">2013-03-12T20:29:06Z</dcterms:created>
  <dcterms:modified xsi:type="dcterms:W3CDTF">2013-03-15T20:49:52Z</dcterms:modified>
</cp:coreProperties>
</file>