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4" r:id="rId2"/>
    <p:sldId id="315" r:id="rId3"/>
    <p:sldId id="324" r:id="rId4"/>
    <p:sldId id="323" r:id="rId5"/>
    <p:sldId id="325" r:id="rId6"/>
    <p:sldId id="320" r:id="rId7"/>
    <p:sldId id="319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6" r:id="rId27"/>
    <p:sldId id="344" r:id="rId28"/>
    <p:sldId id="34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2" autoAdjust="0"/>
    <p:restoredTop sz="78228" autoAdjust="0"/>
  </p:normalViewPr>
  <p:slideViewPr>
    <p:cSldViewPr>
      <p:cViewPr>
        <p:scale>
          <a:sx n="100" d="100"/>
          <a:sy n="100" d="100"/>
        </p:scale>
        <p:origin x="-122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connell\Downloads\CPOC_realignment_130312%20(2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connell\Desktop\CPOC%20data%20commitee\New%20folder\Realignment%20Data%20Repor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oconnell\Desktop\CPOC%20data%20commitee\New%20folder\Realignment%20Data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Prison Population</c:v>
                </c:pt>
              </c:strCache>
            </c:strRef>
          </c:tx>
          <c:cat>
            <c:numRef>
              <c:f>Sheet1!$A$2:$A$23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Sheet1!$B$2:$B$23</c:f>
              <c:numCache>
                <c:formatCode>_(* #,##0_);_(* \(#,##0\);_(* "-"??_);_(@_)</c:formatCode>
                <c:ptCount val="22"/>
                <c:pt idx="0">
                  <c:v>98515</c:v>
                </c:pt>
                <c:pt idx="1">
                  <c:v>105460</c:v>
                </c:pt>
                <c:pt idx="2">
                  <c:v>115570</c:v>
                </c:pt>
                <c:pt idx="3">
                  <c:v>121080</c:v>
                </c:pt>
                <c:pt idx="4">
                  <c:v>131230</c:v>
                </c:pt>
                <c:pt idx="5">
                  <c:v>142380</c:v>
                </c:pt>
                <c:pt idx="6">
                  <c:v>152220</c:v>
                </c:pt>
                <c:pt idx="7">
                  <c:v>156860</c:v>
                </c:pt>
                <c:pt idx="8">
                  <c:v>158200</c:v>
                </c:pt>
                <c:pt idx="9">
                  <c:v>158110</c:v>
                </c:pt>
                <c:pt idx="10">
                  <c:v>155030</c:v>
                </c:pt>
                <c:pt idx="11">
                  <c:v>157750</c:v>
                </c:pt>
                <c:pt idx="12">
                  <c:v>160010</c:v>
                </c:pt>
                <c:pt idx="13">
                  <c:v>162350</c:v>
                </c:pt>
                <c:pt idx="14">
                  <c:v>166380</c:v>
                </c:pt>
                <c:pt idx="15">
                  <c:v>170790</c:v>
                </c:pt>
                <c:pt idx="16">
                  <c:v>170120</c:v>
                </c:pt>
                <c:pt idx="17">
                  <c:v>171160</c:v>
                </c:pt>
                <c:pt idx="18">
                  <c:v>168900</c:v>
                </c:pt>
                <c:pt idx="19">
                  <c:v>162820</c:v>
                </c:pt>
                <c:pt idx="20">
                  <c:v>147578</c:v>
                </c:pt>
                <c:pt idx="21">
                  <c:v>132935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6208"/>
        <c:axId val="20527744"/>
      </c:lineChart>
      <c:catAx>
        <c:axId val="2052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27744"/>
        <c:crosses val="autoZero"/>
        <c:auto val="1"/>
        <c:lblAlgn val="ctr"/>
        <c:lblOffset val="100"/>
        <c:noMultiLvlLbl val="0"/>
      </c:catAx>
      <c:valAx>
        <c:axId val="20527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of People in State</a:t>
                </a:r>
                <a:r>
                  <a:rPr lang="en-US" baseline="0" dirty="0" smtClean="0"/>
                  <a:t> Prison</a:t>
                </a:r>
                <a:endParaRPr lang="en-US" dirty="0"/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2052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26000</c:v>
                </c:pt>
                <c:pt idx="1">
                  <c:v>26500</c:v>
                </c:pt>
                <c:pt idx="2">
                  <c:v>26000</c:v>
                </c:pt>
                <c:pt idx="4">
                  <c:v>18000</c:v>
                </c:pt>
                <c:pt idx="5">
                  <c:v>17000</c:v>
                </c:pt>
                <c:pt idx="6">
                  <c:v>16500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7840"/>
        <c:axId val="20570112"/>
      </c:barChart>
      <c:catAx>
        <c:axId val="2054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70112"/>
        <c:crosses val="autoZero"/>
        <c:auto val="1"/>
        <c:lblAlgn val="ctr"/>
        <c:lblOffset val="100"/>
        <c:noMultiLvlLbl val="0"/>
      </c:catAx>
      <c:valAx>
        <c:axId val="20570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of Prison Revocations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054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SB678 </a:t>
            </a:r>
            <a:r>
              <a:rPr lang="en-US" sz="1200" dirty="0"/>
              <a:t>Funding Scenarios</a:t>
            </a:r>
            <a:r>
              <a:rPr lang="en-US" sz="1200" baseline="0" dirty="0"/>
              <a:t> Based on Marginal Funding Rates </a:t>
            </a:r>
            <a:endParaRPr lang="en-US" sz="12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Enacted Marginal Funding Level ($9,000)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numFmt formatCode="&quot;$&quot;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Sheet1!$H$2:$H$4</c:f>
              <c:numCache>
                <c:formatCode>_("$"* #,##0.00_);_("$"* \(#,##0.00\);_("$"* "-"??_);_(@_)</c:formatCode>
                <c:ptCount val="3"/>
                <c:pt idx="0">
                  <c:v>88929225</c:v>
                </c:pt>
                <c:pt idx="1">
                  <c:v>136889280</c:v>
                </c:pt>
                <c:pt idx="2">
                  <c:v>34792000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Orginal Marginal Funding Level ($29,000)</c:v>
                </c:pt>
              </c:strCache>
            </c:strRef>
          </c:tx>
          <c:marker>
            <c:spPr>
              <a:solidFill>
                <a:schemeClr val="accent2"/>
              </a:solidFill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-5.8672533920058672E-3"/>
                  <c:y val="-0.12636165577342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Sheet1!$G$2:$G$4</c:f>
              <c:numCache>
                <c:formatCode>_("$"* #,##0.00_);_("$"* \(#,##0.00\);_("$"* "-"??_);_(@_)</c:formatCode>
                <c:ptCount val="3"/>
                <c:pt idx="0">
                  <c:v>88929225</c:v>
                </c:pt>
                <c:pt idx="1">
                  <c:v>136889280</c:v>
                </c:pt>
                <c:pt idx="2">
                  <c:v>102494700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64448"/>
        <c:axId val="83702528"/>
      </c:lineChart>
      <c:catAx>
        <c:axId val="826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3702528"/>
        <c:crosses val="autoZero"/>
        <c:auto val="1"/>
        <c:lblAlgn val="ctr"/>
        <c:lblOffset val="100"/>
        <c:noMultiLvlLbl val="0"/>
      </c:catAx>
      <c:valAx>
        <c:axId val="83702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Amount</a:t>
                </a:r>
                <a:r>
                  <a:rPr lang="en-US" baseline="0" dirty="0"/>
                  <a:t> Funded by SB678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664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393499031079059"/>
                  <c:y val="-0.10576242159917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485049181936369E-2"/>
                  <c:y val="2.357042409919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Sheet1!$A$2:$A$4</c:f>
              <c:strCache>
                <c:ptCount val="3"/>
                <c:pt idx="0">
                  <c:v>Felony Probation</c:v>
                </c:pt>
                <c:pt idx="1">
                  <c:v>PRCS</c:v>
                </c:pt>
                <c:pt idx="2">
                  <c:v>Mandatory Supervision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310000</c:v>
                </c:pt>
                <c:pt idx="1">
                  <c:v>35000</c:v>
                </c:pt>
                <c:pt idx="2" formatCode="General">
                  <c:v>5500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Active</a:t>
            </a:r>
            <a:r>
              <a:rPr lang="en-US" sz="1400" baseline="0" dirty="0" smtClean="0"/>
              <a:t> Realigned Supervision Population</a:t>
            </a: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Sheet2!$C$21</c:f>
              <c:strCache>
                <c:ptCount val="1"/>
                <c:pt idx="0">
                  <c:v>Active PRCS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Sheet2!$B$22:$B$36</c:f>
              <c:numCache>
                <c:formatCode>mmm\-yy</c:formatCode>
                <c:ptCount val="15"/>
                <c:pt idx="0">
                  <c:v>40817</c:v>
                </c:pt>
                <c:pt idx="1">
                  <c:v>40848</c:v>
                </c:pt>
                <c:pt idx="2">
                  <c:v>40878</c:v>
                </c:pt>
                <c:pt idx="3">
                  <c:v>40909</c:v>
                </c:pt>
                <c:pt idx="4">
                  <c:v>40940</c:v>
                </c:pt>
                <c:pt idx="5">
                  <c:v>40969</c:v>
                </c:pt>
                <c:pt idx="6">
                  <c:v>41000</c:v>
                </c:pt>
                <c:pt idx="7">
                  <c:v>41030</c:v>
                </c:pt>
                <c:pt idx="8">
                  <c:v>41061</c:v>
                </c:pt>
                <c:pt idx="9">
                  <c:v>41091</c:v>
                </c:pt>
                <c:pt idx="10">
                  <c:v>41122</c:v>
                </c:pt>
                <c:pt idx="11">
                  <c:v>41153</c:v>
                </c:pt>
                <c:pt idx="12">
                  <c:v>41183</c:v>
                </c:pt>
                <c:pt idx="13">
                  <c:v>41214</c:v>
                </c:pt>
                <c:pt idx="14">
                  <c:v>41244</c:v>
                </c:pt>
              </c:numCache>
            </c:numRef>
          </c:cat>
          <c:val>
            <c:numRef>
              <c:f>Sheet2!$C$22:$C$36</c:f>
              <c:numCache>
                <c:formatCode>General</c:formatCode>
                <c:ptCount val="15"/>
                <c:pt idx="0">
                  <c:v>3043</c:v>
                </c:pt>
                <c:pt idx="1">
                  <c:v>7720</c:v>
                </c:pt>
                <c:pt idx="2">
                  <c:v>12337</c:v>
                </c:pt>
                <c:pt idx="3">
                  <c:v>15716</c:v>
                </c:pt>
                <c:pt idx="4">
                  <c:v>19060</c:v>
                </c:pt>
                <c:pt idx="5">
                  <c:v>22258</c:v>
                </c:pt>
                <c:pt idx="6">
                  <c:v>24618</c:v>
                </c:pt>
                <c:pt idx="7">
                  <c:v>26866</c:v>
                </c:pt>
                <c:pt idx="8">
                  <c:v>28726</c:v>
                </c:pt>
                <c:pt idx="9">
                  <c:v>30717</c:v>
                </c:pt>
                <c:pt idx="10">
                  <c:v>32623</c:v>
                </c:pt>
                <c:pt idx="11">
                  <c:v>34144</c:v>
                </c:pt>
                <c:pt idx="12">
                  <c:v>34000</c:v>
                </c:pt>
                <c:pt idx="13">
                  <c:v>34500</c:v>
                </c:pt>
                <c:pt idx="14">
                  <c:v>35000</c:v>
                </c:pt>
              </c:numCache>
            </c:numRef>
          </c:val>
        </c:ser>
        <c:ser>
          <c:idx val="1"/>
          <c:order val="1"/>
          <c:tx>
            <c:strRef>
              <c:f>Sheet2!$D$21</c:f>
              <c:strCache>
                <c:ptCount val="1"/>
                <c:pt idx="0">
                  <c:v>Active Mandatory Supervision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Sheet2!$B$22:$B$36</c:f>
              <c:numCache>
                <c:formatCode>mmm\-yy</c:formatCode>
                <c:ptCount val="15"/>
                <c:pt idx="0">
                  <c:v>40817</c:v>
                </c:pt>
                <c:pt idx="1">
                  <c:v>40848</c:v>
                </c:pt>
                <c:pt idx="2">
                  <c:v>40878</c:v>
                </c:pt>
                <c:pt idx="3">
                  <c:v>40909</c:v>
                </c:pt>
                <c:pt idx="4">
                  <c:v>40940</c:v>
                </c:pt>
                <c:pt idx="5">
                  <c:v>40969</c:v>
                </c:pt>
                <c:pt idx="6">
                  <c:v>41000</c:v>
                </c:pt>
                <c:pt idx="7">
                  <c:v>41030</c:v>
                </c:pt>
                <c:pt idx="8">
                  <c:v>41061</c:v>
                </c:pt>
                <c:pt idx="9">
                  <c:v>41091</c:v>
                </c:pt>
                <c:pt idx="10">
                  <c:v>41122</c:v>
                </c:pt>
                <c:pt idx="11">
                  <c:v>41153</c:v>
                </c:pt>
                <c:pt idx="12">
                  <c:v>41183</c:v>
                </c:pt>
                <c:pt idx="13">
                  <c:v>41214</c:v>
                </c:pt>
                <c:pt idx="14">
                  <c:v>41244</c:v>
                </c:pt>
              </c:numCache>
            </c:numRef>
          </c:cat>
          <c:val>
            <c:numRef>
              <c:f>Sheet2!$D$22:$D$36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399</c:v>
                </c:pt>
                <c:pt idx="4">
                  <c:v>572</c:v>
                </c:pt>
                <c:pt idx="5">
                  <c:v>963</c:v>
                </c:pt>
                <c:pt idx="6">
                  <c:v>1329</c:v>
                </c:pt>
                <c:pt idx="7">
                  <c:v>1617</c:v>
                </c:pt>
                <c:pt idx="8">
                  <c:v>1916</c:v>
                </c:pt>
                <c:pt idx="9">
                  <c:v>2420</c:v>
                </c:pt>
                <c:pt idx="10">
                  <c:v>2821</c:v>
                </c:pt>
                <c:pt idx="11">
                  <c:v>3264</c:v>
                </c:pt>
                <c:pt idx="12">
                  <c:v>4000</c:v>
                </c:pt>
                <c:pt idx="13">
                  <c:v>4500</c:v>
                </c:pt>
                <c:pt idx="14">
                  <c:v>5500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17504"/>
        <c:axId val="24036480"/>
      </c:barChart>
      <c:dateAx>
        <c:axId val="83717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036480"/>
        <c:crosses val="autoZero"/>
        <c:auto val="1"/>
        <c:lblOffset val="100"/>
        <c:baseTimeUnit val="months"/>
      </c:dateAx>
      <c:valAx>
        <c:axId val="240364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37175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Local Prison Offenders Sentenced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'Period 1170 Pivots'!$J$3</c:f>
              <c:strCache>
                <c:ptCount val="1"/>
                <c:pt idx="0">
                  <c:v>Split Sentence</c:v>
                </c:pt>
              </c:strCache>
            </c:strRef>
          </c:tx>
          <c:invertIfNegative val="0"/>
          <c:cat>
            <c:numRef>
              <c:f>'Period 1170 Pivots'!$O$4:$O$15</c:f>
              <c:numCache>
                <c:formatCode>mmm\-yy</c:formatCode>
                <c:ptCount val="12"/>
                <c:pt idx="0">
                  <c:v>40817</c:v>
                </c:pt>
                <c:pt idx="1">
                  <c:v>40848</c:v>
                </c:pt>
                <c:pt idx="2">
                  <c:v>40878</c:v>
                </c:pt>
                <c:pt idx="3">
                  <c:v>40909</c:v>
                </c:pt>
                <c:pt idx="4">
                  <c:v>40940</c:v>
                </c:pt>
                <c:pt idx="5">
                  <c:v>40969</c:v>
                </c:pt>
                <c:pt idx="6">
                  <c:v>41000</c:v>
                </c:pt>
                <c:pt idx="7">
                  <c:v>41030</c:v>
                </c:pt>
                <c:pt idx="8">
                  <c:v>41061</c:v>
                </c:pt>
                <c:pt idx="9">
                  <c:v>41091</c:v>
                </c:pt>
                <c:pt idx="10">
                  <c:v>41122</c:v>
                </c:pt>
                <c:pt idx="11">
                  <c:v>41153</c:v>
                </c:pt>
              </c:numCache>
            </c:numRef>
          </c:cat>
          <c:val>
            <c:numRef>
              <c:f>'Period 1170 Pivots'!$J$4:$J$15</c:f>
              <c:numCache>
                <c:formatCode>General</c:formatCode>
                <c:ptCount val="12"/>
                <c:pt idx="0">
                  <c:v>462</c:v>
                </c:pt>
                <c:pt idx="1">
                  <c:v>518</c:v>
                </c:pt>
                <c:pt idx="2">
                  <c:v>493</c:v>
                </c:pt>
                <c:pt idx="3">
                  <c:v>553</c:v>
                </c:pt>
                <c:pt idx="4">
                  <c:v>548</c:v>
                </c:pt>
                <c:pt idx="5">
                  <c:v>566</c:v>
                </c:pt>
                <c:pt idx="6">
                  <c:v>597</c:v>
                </c:pt>
                <c:pt idx="7">
                  <c:v>583</c:v>
                </c:pt>
                <c:pt idx="8">
                  <c:v>578</c:v>
                </c:pt>
                <c:pt idx="9">
                  <c:v>588</c:v>
                </c:pt>
                <c:pt idx="10">
                  <c:v>668</c:v>
                </c:pt>
                <c:pt idx="11">
                  <c:v>702</c:v>
                </c:pt>
              </c:numCache>
            </c:numRef>
          </c:val>
        </c:ser>
        <c:ser>
          <c:idx val="1"/>
          <c:order val="1"/>
          <c:tx>
            <c:strRef>
              <c:f>'Period 1170 Pivots'!$K$3</c:f>
              <c:strCache>
                <c:ptCount val="1"/>
                <c:pt idx="0">
                  <c:v>Jail Only</c:v>
                </c:pt>
              </c:strCache>
            </c:strRef>
          </c:tx>
          <c:invertIfNegative val="0"/>
          <c:cat>
            <c:numRef>
              <c:f>'Period 1170 Pivots'!$O$4:$O$15</c:f>
              <c:numCache>
                <c:formatCode>mmm\-yy</c:formatCode>
                <c:ptCount val="12"/>
                <c:pt idx="0">
                  <c:v>40817</c:v>
                </c:pt>
                <c:pt idx="1">
                  <c:v>40848</c:v>
                </c:pt>
                <c:pt idx="2">
                  <c:v>40878</c:v>
                </c:pt>
                <c:pt idx="3">
                  <c:v>40909</c:v>
                </c:pt>
                <c:pt idx="4">
                  <c:v>40940</c:v>
                </c:pt>
                <c:pt idx="5">
                  <c:v>40969</c:v>
                </c:pt>
                <c:pt idx="6">
                  <c:v>41000</c:v>
                </c:pt>
                <c:pt idx="7">
                  <c:v>41030</c:v>
                </c:pt>
                <c:pt idx="8">
                  <c:v>41061</c:v>
                </c:pt>
                <c:pt idx="9">
                  <c:v>41091</c:v>
                </c:pt>
                <c:pt idx="10">
                  <c:v>41122</c:v>
                </c:pt>
                <c:pt idx="11">
                  <c:v>41153</c:v>
                </c:pt>
              </c:numCache>
            </c:numRef>
          </c:cat>
          <c:val>
            <c:numRef>
              <c:f>'Period 1170 Pivots'!$K$4:$K$15</c:f>
              <c:numCache>
                <c:formatCode>General</c:formatCode>
                <c:ptCount val="12"/>
                <c:pt idx="0">
                  <c:v>2231</c:v>
                </c:pt>
                <c:pt idx="1">
                  <c:v>1839</c:v>
                </c:pt>
                <c:pt idx="2">
                  <c:v>1724</c:v>
                </c:pt>
                <c:pt idx="3">
                  <c:v>2066</c:v>
                </c:pt>
                <c:pt idx="4">
                  <c:v>1775</c:v>
                </c:pt>
                <c:pt idx="5">
                  <c:v>1950</c:v>
                </c:pt>
                <c:pt idx="6">
                  <c:v>1902</c:v>
                </c:pt>
                <c:pt idx="7">
                  <c:v>1830</c:v>
                </c:pt>
                <c:pt idx="8">
                  <c:v>1689</c:v>
                </c:pt>
                <c:pt idx="9">
                  <c:v>1735</c:v>
                </c:pt>
                <c:pt idx="10">
                  <c:v>1761</c:v>
                </c:pt>
                <c:pt idx="11">
                  <c:v>1519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41024"/>
        <c:axId val="83842560"/>
      </c:barChart>
      <c:dateAx>
        <c:axId val="838410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3842560"/>
        <c:crosses val="autoZero"/>
        <c:auto val="1"/>
        <c:lblOffset val="100"/>
        <c:baseTimeUnit val="months"/>
      </c:dateAx>
      <c:valAx>
        <c:axId val="838425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38410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'Period 1170 Pivots'!$N$3</c:f>
              <c:strCache>
                <c:ptCount val="1"/>
                <c:pt idx="0">
                  <c:v>% of estimates</c:v>
                </c:pt>
              </c:strCache>
            </c:strRef>
          </c:tx>
          <c:spPr>
            <a:ln w="38100"/>
          </c:spPr>
          <c:invertIfNegative val="0"/>
          <c:cat>
            <c:numRef>
              <c:f>'Period 1170 Pivots'!$O$4:$O$15</c:f>
              <c:numCache>
                <c:formatCode>mmm\-yy</c:formatCode>
                <c:ptCount val="12"/>
                <c:pt idx="0">
                  <c:v>40817</c:v>
                </c:pt>
                <c:pt idx="1">
                  <c:v>40848</c:v>
                </c:pt>
                <c:pt idx="2">
                  <c:v>40878</c:v>
                </c:pt>
                <c:pt idx="3">
                  <c:v>40909</c:v>
                </c:pt>
                <c:pt idx="4">
                  <c:v>40940</c:v>
                </c:pt>
                <c:pt idx="5">
                  <c:v>40969</c:v>
                </c:pt>
                <c:pt idx="6">
                  <c:v>41000</c:v>
                </c:pt>
                <c:pt idx="7">
                  <c:v>41030</c:v>
                </c:pt>
                <c:pt idx="8">
                  <c:v>41061</c:v>
                </c:pt>
                <c:pt idx="9">
                  <c:v>41091</c:v>
                </c:pt>
                <c:pt idx="10">
                  <c:v>41122</c:v>
                </c:pt>
                <c:pt idx="11">
                  <c:v>41153</c:v>
                </c:pt>
              </c:numCache>
            </c:numRef>
          </c:cat>
          <c:val>
            <c:numRef>
              <c:f>'Period 1170 Pivots'!$N$4:$N$15</c:f>
              <c:numCache>
                <c:formatCode>0%</c:formatCode>
                <c:ptCount val="12"/>
                <c:pt idx="0">
                  <c:v>1.4143907563025211</c:v>
                </c:pt>
                <c:pt idx="1">
                  <c:v>1.3632157316367843</c:v>
                </c:pt>
                <c:pt idx="2">
                  <c:v>1.1881028938906752</c:v>
                </c:pt>
                <c:pt idx="3">
                  <c:v>1.4272479564032698</c:v>
                </c:pt>
                <c:pt idx="4">
                  <c:v>1.2992170022371365</c:v>
                </c:pt>
                <c:pt idx="5">
                  <c:v>1.2309197651663406</c:v>
                </c:pt>
                <c:pt idx="6">
                  <c:v>1.1564090698750578</c:v>
                </c:pt>
                <c:pt idx="7">
                  <c:v>1.1302107728337236</c:v>
                </c:pt>
                <c:pt idx="8">
                  <c:v>1.0638198029094321</c:v>
                </c:pt>
                <c:pt idx="9">
                  <c:v>1.0278761061946902</c:v>
                </c:pt>
                <c:pt idx="10">
                  <c:v>1.0597731239092496</c:v>
                </c:pt>
                <c:pt idx="11">
                  <c:v>1.0036150022593764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64960"/>
        <c:axId val="83870848"/>
      </c:barChart>
      <c:dateAx>
        <c:axId val="83864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3870848"/>
        <c:crosses val="autoZero"/>
        <c:auto val="1"/>
        <c:lblOffset val="100"/>
        <c:baseTimeUnit val="months"/>
      </c:dateAx>
      <c:valAx>
        <c:axId val="838708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3864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DA1FD-EA2F-48B2-8A25-64F2006F305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953C965-94CF-4102-8A70-473C3DDD64D2}">
      <dgm:prSet phldrT="[Text]" custT="1"/>
      <dgm:spPr/>
      <dgm:t>
        <a:bodyPr/>
        <a:lstStyle/>
        <a:p>
          <a:r>
            <a:rPr lang="en-US" sz="2800" dirty="0" smtClean="0"/>
            <a:t>2011: </a:t>
          </a:r>
        </a:p>
        <a:p>
          <a:r>
            <a:rPr lang="en-US" sz="2800" dirty="0" smtClean="0"/>
            <a:t>AB109 and AB118  Realignment</a:t>
          </a:r>
          <a:endParaRPr lang="en-US" sz="2800" dirty="0"/>
        </a:p>
      </dgm:t>
    </dgm:pt>
    <dgm:pt modelId="{665A5CD6-4289-4E45-A4A7-415607D38571}" type="parTrans" cxnId="{6077AACE-7563-42E1-A681-3B53F3D7A81F}">
      <dgm:prSet/>
      <dgm:spPr/>
      <dgm:t>
        <a:bodyPr/>
        <a:lstStyle/>
        <a:p>
          <a:endParaRPr lang="en-US"/>
        </a:p>
      </dgm:t>
    </dgm:pt>
    <dgm:pt modelId="{BB41BD7D-C306-4C0C-B98F-7CE31FD081E6}" type="sibTrans" cxnId="{6077AACE-7563-42E1-A681-3B53F3D7A81F}">
      <dgm:prSet/>
      <dgm:spPr/>
      <dgm:t>
        <a:bodyPr/>
        <a:lstStyle/>
        <a:p>
          <a:endParaRPr lang="en-US"/>
        </a:p>
      </dgm:t>
    </dgm:pt>
    <dgm:pt modelId="{D489B06A-4A32-421A-BE6B-4F9C8FCF1DB1}">
      <dgm:prSet phldrT="[Text]" custT="1"/>
      <dgm:spPr/>
      <dgm:t>
        <a:bodyPr/>
        <a:lstStyle/>
        <a:p>
          <a:r>
            <a:rPr lang="en-US" sz="3200" dirty="0" smtClean="0"/>
            <a:t>2011:  SB678 Funds</a:t>
          </a:r>
          <a:endParaRPr lang="en-US" sz="3200" dirty="0"/>
        </a:p>
      </dgm:t>
    </dgm:pt>
    <dgm:pt modelId="{3DB1B9E7-A5F4-451A-B56D-00645B0331CF}" type="parTrans" cxnId="{8F38D138-0F24-4AF9-A047-F0F31F578F8D}">
      <dgm:prSet/>
      <dgm:spPr/>
      <dgm:t>
        <a:bodyPr/>
        <a:lstStyle/>
        <a:p>
          <a:endParaRPr lang="en-US"/>
        </a:p>
      </dgm:t>
    </dgm:pt>
    <dgm:pt modelId="{79FCFE3F-B13C-4CB6-A26C-B211BCE64A61}" type="sibTrans" cxnId="{8F38D138-0F24-4AF9-A047-F0F31F578F8D}">
      <dgm:prSet/>
      <dgm:spPr/>
      <dgm:t>
        <a:bodyPr/>
        <a:lstStyle/>
        <a:p>
          <a:endParaRPr lang="en-US"/>
        </a:p>
      </dgm:t>
    </dgm:pt>
    <dgm:pt modelId="{F92DA3FB-09A3-4FCD-84ED-DB3ADD73D5B7}">
      <dgm:prSet phldrT="[Text]" custT="1"/>
      <dgm:spPr/>
      <dgm:t>
        <a:bodyPr/>
        <a:lstStyle/>
        <a:p>
          <a:r>
            <a:rPr lang="en-US" sz="3200" dirty="0" smtClean="0"/>
            <a:t>2010: </a:t>
          </a:r>
        </a:p>
        <a:p>
          <a:r>
            <a:rPr lang="en-US" sz="3200" dirty="0" smtClean="0"/>
            <a:t>AB1 Seed Money</a:t>
          </a:r>
          <a:endParaRPr lang="en-US" sz="3200" dirty="0"/>
        </a:p>
      </dgm:t>
    </dgm:pt>
    <dgm:pt modelId="{9F57B1B0-517E-4C2C-B944-70894AA424CB}" type="sibTrans" cxnId="{512F9310-43C7-45B6-A4A1-C070DF2AD09A}">
      <dgm:prSet/>
      <dgm:spPr/>
      <dgm:t>
        <a:bodyPr/>
        <a:lstStyle/>
        <a:p>
          <a:endParaRPr lang="en-US"/>
        </a:p>
      </dgm:t>
    </dgm:pt>
    <dgm:pt modelId="{EBC91219-C350-4CC4-8F71-C011EEF540AF}" type="parTrans" cxnId="{512F9310-43C7-45B6-A4A1-C070DF2AD09A}">
      <dgm:prSet/>
      <dgm:spPr/>
      <dgm:t>
        <a:bodyPr/>
        <a:lstStyle/>
        <a:p>
          <a:endParaRPr lang="en-US"/>
        </a:p>
      </dgm:t>
    </dgm:pt>
    <dgm:pt modelId="{4BF9E032-4FE3-438B-A6E1-0BBF240DF58A}">
      <dgm:prSet phldrT="[Text]" custT="1"/>
      <dgm:spPr/>
      <dgm:t>
        <a:bodyPr/>
        <a:lstStyle/>
        <a:p>
          <a:r>
            <a:rPr lang="en-US" sz="3200" dirty="0" smtClean="0"/>
            <a:t>2009:  SB678 AB1 Pass</a:t>
          </a:r>
          <a:endParaRPr lang="en-US" sz="3200" dirty="0"/>
        </a:p>
      </dgm:t>
    </dgm:pt>
    <dgm:pt modelId="{4A3DF01F-636A-44E0-9F5D-AEFAD3BAAA34}" type="sibTrans" cxnId="{A2A37844-F226-4485-8E6B-F28685CC8973}">
      <dgm:prSet/>
      <dgm:spPr/>
      <dgm:t>
        <a:bodyPr/>
        <a:lstStyle/>
        <a:p>
          <a:endParaRPr lang="en-US"/>
        </a:p>
      </dgm:t>
    </dgm:pt>
    <dgm:pt modelId="{E0F91325-0599-4085-8947-964BF891A8A0}" type="parTrans" cxnId="{A2A37844-F226-4485-8E6B-F28685CC8973}">
      <dgm:prSet/>
      <dgm:spPr/>
      <dgm:t>
        <a:bodyPr/>
        <a:lstStyle/>
        <a:p>
          <a:endParaRPr lang="en-US"/>
        </a:p>
      </dgm:t>
    </dgm:pt>
    <dgm:pt modelId="{2A48327D-EC8B-4629-ACF1-30FEA9E41D0C}" type="pres">
      <dgm:prSet presAssocID="{2FEDA1FD-EA2F-48B2-8A25-64F2006F305F}" presName="CompostProcess" presStyleCnt="0">
        <dgm:presLayoutVars>
          <dgm:dir/>
          <dgm:resizeHandles val="exact"/>
        </dgm:presLayoutVars>
      </dgm:prSet>
      <dgm:spPr/>
    </dgm:pt>
    <dgm:pt modelId="{7F09C855-E6C4-48DF-ADB0-DF281691407D}" type="pres">
      <dgm:prSet presAssocID="{2FEDA1FD-EA2F-48B2-8A25-64F2006F305F}" presName="arrow" presStyleLbl="bgShp" presStyleIdx="0" presStyleCnt="1"/>
      <dgm:spPr/>
    </dgm:pt>
    <dgm:pt modelId="{4498A044-951E-48D3-B329-181C82F15D2F}" type="pres">
      <dgm:prSet presAssocID="{2FEDA1FD-EA2F-48B2-8A25-64F2006F305F}" presName="linearProcess" presStyleCnt="0"/>
      <dgm:spPr/>
    </dgm:pt>
    <dgm:pt modelId="{B82DAB57-6117-47FA-AD7A-6FB551A449B6}" type="pres">
      <dgm:prSet presAssocID="{4BF9E032-4FE3-438B-A6E1-0BBF240DF58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2088E-F4A3-48D7-9DB9-FD0363A58AE7}" type="pres">
      <dgm:prSet presAssocID="{4A3DF01F-636A-44E0-9F5D-AEFAD3BAAA34}" presName="sibTrans" presStyleCnt="0"/>
      <dgm:spPr/>
    </dgm:pt>
    <dgm:pt modelId="{96E43FC9-C7A8-4F97-9E3A-1062C5EC0D03}" type="pres">
      <dgm:prSet presAssocID="{F92DA3FB-09A3-4FCD-84ED-DB3ADD73D5B7}" presName="textNode" presStyleLbl="node1" presStyleIdx="1" presStyleCnt="4" custScaleX="146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1095-B7AC-4058-AEF8-207B9756E1E4}" type="pres">
      <dgm:prSet presAssocID="{9F57B1B0-517E-4C2C-B944-70894AA424CB}" presName="sibTrans" presStyleCnt="0"/>
      <dgm:spPr/>
    </dgm:pt>
    <dgm:pt modelId="{37897E35-01CD-46CA-AB5C-D2902D108513}" type="pres">
      <dgm:prSet presAssocID="{D489B06A-4A32-421A-BE6B-4F9C8FCF1DB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17DE7-D1C5-4846-A5D2-0953E3D2080F}" type="pres">
      <dgm:prSet presAssocID="{79FCFE3F-B13C-4CB6-A26C-B211BCE64A61}" presName="sibTrans" presStyleCnt="0"/>
      <dgm:spPr/>
    </dgm:pt>
    <dgm:pt modelId="{D03076E7-18F0-4486-AB63-F75B6699A1B6}" type="pres">
      <dgm:prSet presAssocID="{C953C965-94CF-4102-8A70-473C3DDD64D2}" presName="textNode" presStyleLbl="node1" presStyleIdx="3" presStyleCnt="4" custScaleX="137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BDB16-9F2C-4D48-B2EC-612C3D6C461C}" type="presOf" srcId="{2FEDA1FD-EA2F-48B2-8A25-64F2006F305F}" destId="{2A48327D-EC8B-4629-ACF1-30FEA9E41D0C}" srcOrd="0" destOrd="0" presId="urn:microsoft.com/office/officeart/2005/8/layout/hProcess9"/>
    <dgm:cxn modelId="{F2E9A86B-1D01-4BE3-B2B2-65E63742AC74}" type="presOf" srcId="{F92DA3FB-09A3-4FCD-84ED-DB3ADD73D5B7}" destId="{96E43FC9-C7A8-4F97-9E3A-1062C5EC0D03}" srcOrd="0" destOrd="0" presId="urn:microsoft.com/office/officeart/2005/8/layout/hProcess9"/>
    <dgm:cxn modelId="{6077AACE-7563-42E1-A681-3B53F3D7A81F}" srcId="{2FEDA1FD-EA2F-48B2-8A25-64F2006F305F}" destId="{C953C965-94CF-4102-8A70-473C3DDD64D2}" srcOrd="3" destOrd="0" parTransId="{665A5CD6-4289-4E45-A4A7-415607D38571}" sibTransId="{BB41BD7D-C306-4C0C-B98F-7CE31FD081E6}"/>
    <dgm:cxn modelId="{EBAFF0CC-E55C-4299-A269-504BEA011E79}" type="presOf" srcId="{C953C965-94CF-4102-8A70-473C3DDD64D2}" destId="{D03076E7-18F0-4486-AB63-F75B6699A1B6}" srcOrd="0" destOrd="0" presId="urn:microsoft.com/office/officeart/2005/8/layout/hProcess9"/>
    <dgm:cxn modelId="{512F9310-43C7-45B6-A4A1-C070DF2AD09A}" srcId="{2FEDA1FD-EA2F-48B2-8A25-64F2006F305F}" destId="{F92DA3FB-09A3-4FCD-84ED-DB3ADD73D5B7}" srcOrd="1" destOrd="0" parTransId="{EBC91219-C350-4CC4-8F71-C011EEF540AF}" sibTransId="{9F57B1B0-517E-4C2C-B944-70894AA424CB}"/>
    <dgm:cxn modelId="{973E7D85-7798-40BD-96D2-80C179DBFC1A}" type="presOf" srcId="{4BF9E032-4FE3-438B-A6E1-0BBF240DF58A}" destId="{B82DAB57-6117-47FA-AD7A-6FB551A449B6}" srcOrd="0" destOrd="0" presId="urn:microsoft.com/office/officeart/2005/8/layout/hProcess9"/>
    <dgm:cxn modelId="{8F38D138-0F24-4AF9-A047-F0F31F578F8D}" srcId="{2FEDA1FD-EA2F-48B2-8A25-64F2006F305F}" destId="{D489B06A-4A32-421A-BE6B-4F9C8FCF1DB1}" srcOrd="2" destOrd="0" parTransId="{3DB1B9E7-A5F4-451A-B56D-00645B0331CF}" sibTransId="{79FCFE3F-B13C-4CB6-A26C-B211BCE64A61}"/>
    <dgm:cxn modelId="{F44CB14A-555F-4C15-9915-9701570562D4}" type="presOf" srcId="{D489B06A-4A32-421A-BE6B-4F9C8FCF1DB1}" destId="{37897E35-01CD-46CA-AB5C-D2902D108513}" srcOrd="0" destOrd="0" presId="urn:microsoft.com/office/officeart/2005/8/layout/hProcess9"/>
    <dgm:cxn modelId="{A2A37844-F226-4485-8E6B-F28685CC8973}" srcId="{2FEDA1FD-EA2F-48B2-8A25-64F2006F305F}" destId="{4BF9E032-4FE3-438B-A6E1-0BBF240DF58A}" srcOrd="0" destOrd="0" parTransId="{E0F91325-0599-4085-8947-964BF891A8A0}" sibTransId="{4A3DF01F-636A-44E0-9F5D-AEFAD3BAAA34}"/>
    <dgm:cxn modelId="{0317E194-2E72-4F44-99FF-CA2B73D207BF}" type="presParOf" srcId="{2A48327D-EC8B-4629-ACF1-30FEA9E41D0C}" destId="{7F09C855-E6C4-48DF-ADB0-DF281691407D}" srcOrd="0" destOrd="0" presId="urn:microsoft.com/office/officeart/2005/8/layout/hProcess9"/>
    <dgm:cxn modelId="{741772A7-3102-4CEE-BD17-5172DD1E6A10}" type="presParOf" srcId="{2A48327D-EC8B-4629-ACF1-30FEA9E41D0C}" destId="{4498A044-951E-48D3-B329-181C82F15D2F}" srcOrd="1" destOrd="0" presId="urn:microsoft.com/office/officeart/2005/8/layout/hProcess9"/>
    <dgm:cxn modelId="{5CA141E9-D2C1-434C-9B03-E35C2F733C3C}" type="presParOf" srcId="{4498A044-951E-48D3-B329-181C82F15D2F}" destId="{B82DAB57-6117-47FA-AD7A-6FB551A449B6}" srcOrd="0" destOrd="0" presId="urn:microsoft.com/office/officeart/2005/8/layout/hProcess9"/>
    <dgm:cxn modelId="{2B03E64D-C691-4AFA-A6CE-326F613617D8}" type="presParOf" srcId="{4498A044-951E-48D3-B329-181C82F15D2F}" destId="{0452088E-F4A3-48D7-9DB9-FD0363A58AE7}" srcOrd="1" destOrd="0" presId="urn:microsoft.com/office/officeart/2005/8/layout/hProcess9"/>
    <dgm:cxn modelId="{F9DA4BA8-FDDD-4C48-A1B4-431F461891B6}" type="presParOf" srcId="{4498A044-951E-48D3-B329-181C82F15D2F}" destId="{96E43FC9-C7A8-4F97-9E3A-1062C5EC0D03}" srcOrd="2" destOrd="0" presId="urn:microsoft.com/office/officeart/2005/8/layout/hProcess9"/>
    <dgm:cxn modelId="{8B75FC88-0AF3-4358-9BB6-382820DB2B46}" type="presParOf" srcId="{4498A044-951E-48D3-B329-181C82F15D2F}" destId="{A3301095-B7AC-4058-AEF8-207B9756E1E4}" srcOrd="3" destOrd="0" presId="urn:microsoft.com/office/officeart/2005/8/layout/hProcess9"/>
    <dgm:cxn modelId="{1F7665BA-E9A3-4186-AD1D-E5F479194109}" type="presParOf" srcId="{4498A044-951E-48D3-B329-181C82F15D2F}" destId="{37897E35-01CD-46CA-AB5C-D2902D108513}" srcOrd="4" destOrd="0" presId="urn:microsoft.com/office/officeart/2005/8/layout/hProcess9"/>
    <dgm:cxn modelId="{37CAAD54-57E5-4E5E-9814-A739FB3236A6}" type="presParOf" srcId="{4498A044-951E-48D3-B329-181C82F15D2F}" destId="{61E17DE7-D1C5-4846-A5D2-0953E3D2080F}" srcOrd="5" destOrd="0" presId="urn:microsoft.com/office/officeart/2005/8/layout/hProcess9"/>
    <dgm:cxn modelId="{FDA9E8EB-C802-44F6-ACEA-50FF15B8230B}" type="presParOf" srcId="{4498A044-951E-48D3-B329-181C82F15D2F}" destId="{D03076E7-18F0-4486-AB63-F75B6699A1B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9C855-E6C4-48DF-ADB0-DF281691407D}">
      <dsp:nvSpPr>
        <dsp:cNvPr id="0" name=""/>
        <dsp:cNvSpPr/>
      </dsp:nvSpPr>
      <dsp:spPr>
        <a:xfrm>
          <a:off x="640318" y="0"/>
          <a:ext cx="7256938" cy="457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DAB57-6117-47FA-AD7A-6FB551A449B6}">
      <dsp:nvSpPr>
        <dsp:cNvPr id="0" name=""/>
        <dsp:cNvSpPr/>
      </dsp:nvSpPr>
      <dsp:spPr>
        <a:xfrm>
          <a:off x="70" y="1371599"/>
          <a:ext cx="1631539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2009:  SB678 AB1 Pass</a:t>
          </a:r>
          <a:endParaRPr lang="en-US" sz="3200" kern="1200" dirty="0"/>
        </a:p>
      </dsp:txBody>
      <dsp:txXfrm>
        <a:off x="79715" y="1451244"/>
        <a:ext cx="1472249" cy="1669510"/>
      </dsp:txXfrm>
    </dsp:sp>
    <dsp:sp modelId="{96E43FC9-C7A8-4F97-9E3A-1062C5EC0D03}">
      <dsp:nvSpPr>
        <dsp:cNvPr id="0" name=""/>
        <dsp:cNvSpPr/>
      </dsp:nvSpPr>
      <dsp:spPr>
        <a:xfrm>
          <a:off x="1842131" y="1371599"/>
          <a:ext cx="2391413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2010: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AB1 Seed Money</a:t>
          </a:r>
          <a:endParaRPr lang="en-US" sz="3200" kern="1200" dirty="0"/>
        </a:p>
      </dsp:txBody>
      <dsp:txXfrm>
        <a:off x="1931406" y="1460874"/>
        <a:ext cx="2212863" cy="1650250"/>
      </dsp:txXfrm>
    </dsp:sp>
    <dsp:sp modelId="{37897E35-01CD-46CA-AB5C-D2902D108513}">
      <dsp:nvSpPr>
        <dsp:cNvPr id="0" name=""/>
        <dsp:cNvSpPr/>
      </dsp:nvSpPr>
      <dsp:spPr>
        <a:xfrm>
          <a:off x="4444065" y="1371599"/>
          <a:ext cx="1631539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2011:  SB678 Funds</a:t>
          </a:r>
          <a:endParaRPr lang="en-US" sz="3200" kern="1200" dirty="0"/>
        </a:p>
      </dsp:txBody>
      <dsp:txXfrm>
        <a:off x="4523710" y="1451244"/>
        <a:ext cx="1472249" cy="1669510"/>
      </dsp:txXfrm>
    </dsp:sp>
    <dsp:sp modelId="{D03076E7-18F0-4486-AB63-F75B6699A1B6}">
      <dsp:nvSpPr>
        <dsp:cNvPr id="0" name=""/>
        <dsp:cNvSpPr/>
      </dsp:nvSpPr>
      <dsp:spPr>
        <a:xfrm>
          <a:off x="6286126" y="1371599"/>
          <a:ext cx="2251378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2011: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AB109 and AB118  Realignment</a:t>
          </a:r>
          <a:endParaRPr lang="en-US" sz="2800" kern="1200" dirty="0"/>
        </a:p>
      </dsp:txBody>
      <dsp:txXfrm>
        <a:off x="6375401" y="1460874"/>
        <a:ext cx="2072828" cy="165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</cdr:x>
      <cdr:y>0.33333</cdr:y>
    </cdr:from>
    <cdr:to>
      <cdr:x>1</cdr:x>
      <cdr:y>0.33334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914400" y="1752600"/>
          <a:ext cx="8229600" cy="2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A33C-4D28-490E-AFA8-AF78D1F70288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7F8E-00F2-4F6D-9271-5C9C2288C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1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67F8E-00F2-4F6D-9271-5C9C2288CE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0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AAEF-D409-4FB2-8FF6-FC0C6086AF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1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AAEF-D409-4FB2-8FF6-FC0C6086AF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5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AAEF-D409-4FB2-8FF6-FC0C6086AF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3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67F8E-00F2-4F6D-9271-5C9C2288CE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0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AAEF-D409-4FB2-8FF6-FC0C6086AF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6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AAEF-D409-4FB2-8FF6-FC0C6086AF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6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AAEF-D409-4FB2-8FF6-FC0C6086AF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7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6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9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3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9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6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9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4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2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7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F508-C3AB-4A06-9DF2-0FECD49E9A67}" type="datetimeFigureOut">
              <a:rPr lang="en-US" smtClean="0"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6A2C-B47B-4B95-AA69-10E4046F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1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oc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O:\CPOC main S drive\CPOC Admin\templates\CPOC Logo\Header\CPOC_Header Hig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66925"/>
            <a:ext cx="8153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poc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4953001"/>
            <a:ext cx="1981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There are 40,000 offenders being supervised under realignment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560954"/>
              </p:ext>
            </p:extLst>
          </p:nvPr>
        </p:nvGraphicFramePr>
        <p:xfrm>
          <a:off x="152400" y="20574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26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Underuse of split sentences mean 75% of Local Prison terms will leave incarceration with no re-entry plan 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033454"/>
              </p:ext>
            </p:extLst>
          </p:nvPr>
        </p:nvGraphicFramePr>
        <p:xfrm>
          <a:off x="0" y="19050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16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276600" cy="300355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Diversity in sentencing practices has result in varying levels of policy implementation</a:t>
            </a:r>
            <a:endParaRPr lang="en-US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4" t="14100" r="19641" b="35913"/>
          <a:stretch/>
        </p:blipFill>
        <p:spPr bwMode="auto">
          <a:xfrm>
            <a:off x="3876472" y="628525"/>
            <a:ext cx="4508906" cy="514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5867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Darker Green Counties have higher levels of split sentencing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Actual Local prison terms were above original estimates by 20%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151466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62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Early Outcome Measurement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Warrants and Failures to Appear</a:t>
            </a:r>
          </a:p>
          <a:p>
            <a:pPr lvl="1"/>
            <a:r>
              <a:rPr lang="en-US" dirty="0" smtClean="0"/>
              <a:t>7% of PRCS failed to Appear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% </a:t>
            </a:r>
            <a:r>
              <a:rPr lang="en-US" dirty="0"/>
              <a:t>are on active </a:t>
            </a:r>
            <a:r>
              <a:rPr lang="en-US" dirty="0" smtClean="0"/>
              <a:t>warrants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Recidivism Definition:</a:t>
            </a:r>
          </a:p>
          <a:p>
            <a:pPr lvl="1"/>
            <a:r>
              <a:rPr lang="en-US" dirty="0" smtClean="0"/>
              <a:t>At the closure of the supervision term, was there a new felony conviction while under supervision</a:t>
            </a:r>
          </a:p>
          <a:p>
            <a:r>
              <a:rPr lang="en-US" dirty="0"/>
              <a:t>Too early to tell in terms of </a:t>
            </a:r>
            <a:r>
              <a:rPr lang="en-US" dirty="0" smtClean="0"/>
              <a:t>recidivism</a:t>
            </a:r>
          </a:p>
        </p:txBody>
      </p:sp>
    </p:spTree>
    <p:extLst>
      <p:ext uri="{BB962C8B-B14F-4D97-AF65-F5344CB8AC3E}">
        <p14:creationId xmlns:p14="http://schemas.microsoft.com/office/powerpoint/2010/main" val="36531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www.cpoc.org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Presentation Materials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t="23484" r="29019" b="18275"/>
          <a:stretch/>
        </p:blipFill>
        <p:spPr bwMode="auto">
          <a:xfrm>
            <a:off x="152400" y="1423916"/>
            <a:ext cx="4327478" cy="299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4545" r="8582" b="2936"/>
          <a:stretch/>
        </p:blipFill>
        <p:spPr bwMode="auto">
          <a:xfrm>
            <a:off x="4800600" y="4269024"/>
            <a:ext cx="4266063" cy="25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0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County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Supervision and Collaboration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Evidence Based Practices and Treatment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Sentencing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Supervision and Collaboration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924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Chief Linda Penner, Fresno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Chief Michelle </a:t>
            </a:r>
            <a:r>
              <a:rPr lang="en-US" b="1" dirty="0" smtClean="0">
                <a:solidFill>
                  <a:srgbClr val="0070C0"/>
                </a:solidFill>
              </a:rPr>
              <a:t>Scray Brown</a:t>
            </a:r>
            <a:r>
              <a:rPr lang="en-US" b="1" dirty="0" smtClean="0">
                <a:solidFill>
                  <a:srgbClr val="0070C0"/>
                </a:solidFill>
              </a:rPr>
              <a:t>, San Bernardino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Chief Robert Ochs, Sonoma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Fresno County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Felony Probation: </a:t>
            </a:r>
          </a:p>
          <a:p>
            <a:pPr marL="742950" lvl="2" indent="-342900"/>
            <a:r>
              <a:rPr lang="en-US" sz="3000" dirty="0" smtClean="0"/>
              <a:t>8,711</a:t>
            </a:r>
            <a:endParaRPr lang="en-US" sz="3000" dirty="0"/>
          </a:p>
          <a:p>
            <a:r>
              <a:rPr lang="en-US" sz="3000" dirty="0"/>
              <a:t>Active PRCS:  </a:t>
            </a:r>
          </a:p>
          <a:p>
            <a:pPr marL="742950" lvl="2" indent="-342900"/>
            <a:r>
              <a:rPr lang="en-US" sz="3000" dirty="0" smtClean="0"/>
              <a:t>1,304</a:t>
            </a:r>
            <a:endParaRPr lang="en-US" sz="3000" dirty="0"/>
          </a:p>
          <a:p>
            <a:r>
              <a:rPr lang="en-US" sz="3000" dirty="0"/>
              <a:t>Local Prison Terms:</a:t>
            </a:r>
          </a:p>
          <a:p>
            <a:pPr marL="742950" lvl="2" indent="-342900"/>
            <a:r>
              <a:rPr lang="en-US" sz="3000" dirty="0"/>
              <a:t>902</a:t>
            </a:r>
          </a:p>
          <a:p>
            <a:r>
              <a:rPr lang="en-US" sz="3000" dirty="0"/>
              <a:t>Split Sentence %: </a:t>
            </a:r>
          </a:p>
          <a:p>
            <a:pPr marL="742950" lvl="2" indent="-342900"/>
            <a:r>
              <a:rPr lang="en-US" sz="3000" dirty="0"/>
              <a:t>33%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8400" r="18434" b="4461"/>
          <a:stretch/>
        </p:blipFill>
        <p:spPr bwMode="auto">
          <a:xfrm>
            <a:off x="4663044" y="1600200"/>
            <a:ext cx="410135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Bernardino County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Felony Probation: </a:t>
            </a:r>
          </a:p>
          <a:p>
            <a:pPr lvl="1"/>
            <a:r>
              <a:rPr lang="en-US" sz="2800" dirty="0" smtClean="0"/>
              <a:t>19,540</a:t>
            </a:r>
            <a:endParaRPr lang="en-US" sz="2800" dirty="0"/>
          </a:p>
          <a:p>
            <a:r>
              <a:rPr lang="en-US" dirty="0"/>
              <a:t>Active PRCS:  </a:t>
            </a:r>
          </a:p>
          <a:p>
            <a:pPr lvl="1"/>
            <a:r>
              <a:rPr lang="en-US" sz="2800" dirty="0" smtClean="0"/>
              <a:t>3,380</a:t>
            </a:r>
            <a:endParaRPr lang="en-US" sz="2800" dirty="0"/>
          </a:p>
          <a:p>
            <a:r>
              <a:rPr lang="en-US" dirty="0"/>
              <a:t>Local Prison Terms:</a:t>
            </a:r>
          </a:p>
          <a:p>
            <a:pPr lvl="1"/>
            <a:r>
              <a:rPr lang="en-US" sz="2800" dirty="0" smtClean="0"/>
              <a:t>3,471</a:t>
            </a:r>
            <a:endParaRPr lang="en-US" sz="2800" dirty="0"/>
          </a:p>
          <a:p>
            <a:r>
              <a:rPr lang="en-US" dirty="0"/>
              <a:t>Split Sentence %: </a:t>
            </a:r>
          </a:p>
          <a:p>
            <a:pPr lvl="1"/>
            <a:r>
              <a:rPr lang="en-US" sz="2800" dirty="0"/>
              <a:t>18%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8685" r="19456" b="4603"/>
          <a:stretch/>
        </p:blipFill>
        <p:spPr bwMode="auto">
          <a:xfrm>
            <a:off x="4572000" y="1600200"/>
            <a:ext cx="4116086" cy="468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6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SB678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Chief Mack Jenkins, San Diego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Sonoma County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Felony Probation: </a:t>
            </a:r>
          </a:p>
          <a:p>
            <a:pPr lvl="1"/>
            <a:r>
              <a:rPr lang="en-US" sz="2800" dirty="0" smtClean="0"/>
              <a:t>2,270</a:t>
            </a:r>
            <a:endParaRPr lang="en-US" sz="2800" dirty="0"/>
          </a:p>
          <a:p>
            <a:r>
              <a:rPr lang="en-US" dirty="0"/>
              <a:t>Active PRCS:  </a:t>
            </a:r>
          </a:p>
          <a:p>
            <a:pPr lvl="1"/>
            <a:r>
              <a:rPr lang="en-US" sz="2800" dirty="0" smtClean="0"/>
              <a:t>229</a:t>
            </a:r>
            <a:endParaRPr lang="en-US" sz="2800" dirty="0"/>
          </a:p>
          <a:p>
            <a:r>
              <a:rPr lang="en-US" dirty="0"/>
              <a:t>Local Prison Terms:</a:t>
            </a:r>
          </a:p>
          <a:p>
            <a:pPr lvl="1"/>
            <a:r>
              <a:rPr lang="en-US" sz="2800" dirty="0" smtClean="0"/>
              <a:t>186</a:t>
            </a:r>
            <a:endParaRPr lang="en-US" sz="2800" dirty="0"/>
          </a:p>
          <a:p>
            <a:r>
              <a:rPr lang="en-US" dirty="0"/>
              <a:t>Split Sentence %: </a:t>
            </a:r>
          </a:p>
          <a:p>
            <a:pPr lvl="1"/>
            <a:r>
              <a:rPr lang="en-US" sz="2800" dirty="0" smtClean="0"/>
              <a:t>56%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8259" r="19682" b="4320"/>
          <a:stretch/>
        </p:blipFill>
        <p:spPr bwMode="auto">
          <a:xfrm>
            <a:off x="4601035" y="1541721"/>
            <a:ext cx="4085765" cy="470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Based Practices and Treatment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Chief </a:t>
            </a:r>
            <a:r>
              <a:rPr lang="en-US" b="1" dirty="0" smtClean="0">
                <a:solidFill>
                  <a:srgbClr val="0070C0"/>
                </a:solidFill>
              </a:rPr>
              <a:t>Steve </a:t>
            </a:r>
            <a:r>
              <a:rPr lang="en-US" b="1" dirty="0" err="1" smtClean="0">
                <a:solidFill>
                  <a:srgbClr val="0070C0"/>
                </a:solidFill>
              </a:rPr>
              <a:t>Bordin</a:t>
            </a:r>
            <a:r>
              <a:rPr lang="en-US" b="1" dirty="0" smtClean="0">
                <a:solidFill>
                  <a:srgbClr val="0070C0"/>
                </a:solidFill>
              </a:rPr>
              <a:t>, Butte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Chief Michael Daly, Marin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Chief Mack Jenkins, San Diego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 County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Felony Probation: </a:t>
            </a:r>
          </a:p>
          <a:p>
            <a:pPr lvl="1"/>
            <a:r>
              <a:rPr lang="en-US" sz="2800" dirty="0" smtClean="0"/>
              <a:t>1,442</a:t>
            </a:r>
            <a:endParaRPr lang="en-US" sz="2800" dirty="0"/>
          </a:p>
          <a:p>
            <a:r>
              <a:rPr lang="en-US" dirty="0"/>
              <a:t>Active PRCS:  </a:t>
            </a:r>
          </a:p>
          <a:p>
            <a:pPr lvl="1"/>
            <a:r>
              <a:rPr lang="en-US" sz="2800" dirty="0" smtClean="0"/>
              <a:t>277</a:t>
            </a:r>
            <a:endParaRPr lang="en-US" sz="2800" dirty="0"/>
          </a:p>
          <a:p>
            <a:r>
              <a:rPr lang="en-US" dirty="0"/>
              <a:t>Local Prison Terms:</a:t>
            </a:r>
          </a:p>
          <a:p>
            <a:pPr lvl="1"/>
            <a:r>
              <a:rPr lang="en-US" sz="2800" dirty="0" smtClean="0"/>
              <a:t>310</a:t>
            </a:r>
            <a:endParaRPr lang="en-US" sz="2800" dirty="0"/>
          </a:p>
          <a:p>
            <a:r>
              <a:rPr lang="en-US" dirty="0"/>
              <a:t>Split Sentence %: </a:t>
            </a:r>
          </a:p>
          <a:p>
            <a:pPr lvl="1"/>
            <a:r>
              <a:rPr lang="en-US" sz="2800" dirty="0"/>
              <a:t>7</a:t>
            </a:r>
            <a:r>
              <a:rPr lang="en-US" sz="2800" dirty="0" smtClean="0"/>
              <a:t>%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5" t="8163" r="19105" b="4847"/>
          <a:stretch/>
        </p:blipFill>
        <p:spPr bwMode="auto">
          <a:xfrm>
            <a:off x="4648200" y="1600200"/>
            <a:ext cx="406206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7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 County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Felony Probation: </a:t>
            </a:r>
          </a:p>
          <a:p>
            <a:pPr lvl="1"/>
            <a:r>
              <a:rPr lang="en-US" sz="2800" dirty="0" smtClean="0"/>
              <a:t>1,304</a:t>
            </a:r>
            <a:endParaRPr lang="en-US" sz="2800" dirty="0"/>
          </a:p>
          <a:p>
            <a:r>
              <a:rPr lang="en-US" dirty="0"/>
              <a:t>Active PRCS:  </a:t>
            </a:r>
          </a:p>
          <a:p>
            <a:pPr lvl="1"/>
            <a:r>
              <a:rPr lang="en-US" sz="2800" dirty="0" smtClean="0"/>
              <a:t>43</a:t>
            </a:r>
            <a:endParaRPr lang="en-US" sz="2800" dirty="0"/>
          </a:p>
          <a:p>
            <a:r>
              <a:rPr lang="en-US" dirty="0"/>
              <a:t>Local Prison Terms:</a:t>
            </a:r>
          </a:p>
          <a:p>
            <a:pPr lvl="1"/>
            <a:r>
              <a:rPr lang="en-US" sz="2800" dirty="0" smtClean="0"/>
              <a:t>25</a:t>
            </a:r>
            <a:endParaRPr lang="en-US" sz="2800" dirty="0"/>
          </a:p>
          <a:p>
            <a:r>
              <a:rPr lang="en-US" dirty="0"/>
              <a:t>Split Sentence %: </a:t>
            </a:r>
          </a:p>
          <a:p>
            <a:pPr lvl="1"/>
            <a:r>
              <a:rPr lang="en-US" sz="2800" dirty="0" smtClean="0"/>
              <a:t>52%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t="8400" r="20250" b="5031"/>
          <a:stretch/>
        </p:blipFill>
        <p:spPr bwMode="auto">
          <a:xfrm>
            <a:off x="4648200" y="1541721"/>
            <a:ext cx="4013589" cy="463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Diego County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Felony Probation: </a:t>
            </a:r>
          </a:p>
          <a:p>
            <a:pPr lvl="1"/>
            <a:r>
              <a:rPr lang="en-US" sz="2800" dirty="0" smtClean="0"/>
              <a:t>16,531</a:t>
            </a:r>
            <a:endParaRPr lang="en-US" sz="2800" dirty="0"/>
          </a:p>
          <a:p>
            <a:r>
              <a:rPr lang="en-US" dirty="0"/>
              <a:t>Active PRCS:  </a:t>
            </a:r>
          </a:p>
          <a:p>
            <a:pPr lvl="1"/>
            <a:r>
              <a:rPr lang="en-US" sz="2800" dirty="0" smtClean="0"/>
              <a:t>2,082</a:t>
            </a:r>
            <a:endParaRPr lang="en-US" sz="2800" dirty="0"/>
          </a:p>
          <a:p>
            <a:r>
              <a:rPr lang="en-US" dirty="0"/>
              <a:t>Local Prison Terms:</a:t>
            </a:r>
          </a:p>
          <a:p>
            <a:pPr lvl="1"/>
            <a:r>
              <a:rPr lang="en-US" sz="2800" dirty="0" smtClean="0"/>
              <a:t>1,399</a:t>
            </a:r>
            <a:endParaRPr lang="en-US" sz="2800" dirty="0"/>
          </a:p>
          <a:p>
            <a:r>
              <a:rPr lang="en-US" dirty="0"/>
              <a:t>Split Sentence %: </a:t>
            </a:r>
          </a:p>
          <a:p>
            <a:pPr lvl="1"/>
            <a:r>
              <a:rPr lang="en-US" sz="2800" dirty="0" smtClean="0"/>
              <a:t>24%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9112" r="18775" b="4888"/>
          <a:stretch/>
        </p:blipFill>
        <p:spPr bwMode="auto">
          <a:xfrm>
            <a:off x="4572000" y="1571846"/>
            <a:ext cx="4103598" cy="46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Sentencing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Chief Jill Silva, </a:t>
            </a:r>
            <a:r>
              <a:rPr lang="en-US" b="1" dirty="0" smtClean="0">
                <a:solidFill>
                  <a:srgbClr val="0070C0"/>
                </a:solidFill>
              </a:rPr>
              <a:t>Stanislaus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Chief </a:t>
            </a:r>
            <a:r>
              <a:rPr lang="en-US" b="1" dirty="0" smtClean="0">
                <a:solidFill>
                  <a:srgbClr val="0070C0"/>
                </a:solidFill>
              </a:rPr>
              <a:t>Philip </a:t>
            </a:r>
            <a:r>
              <a:rPr lang="en-US" b="1" dirty="0" smtClean="0">
                <a:solidFill>
                  <a:srgbClr val="0070C0"/>
                </a:solidFill>
              </a:rPr>
              <a:t>Kader, Contra Costa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Chief Mary Butler, Napa</a:t>
            </a:r>
          </a:p>
        </p:txBody>
      </p:sp>
    </p:spTree>
    <p:extLst>
      <p:ext uri="{BB962C8B-B14F-4D97-AF65-F5344CB8AC3E}">
        <p14:creationId xmlns:p14="http://schemas.microsoft.com/office/powerpoint/2010/main" val="8112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Stanislaus County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Felony Probation: </a:t>
            </a:r>
          </a:p>
          <a:p>
            <a:pPr lvl="1"/>
            <a:r>
              <a:rPr lang="en-US" sz="2800" dirty="0" smtClean="0"/>
              <a:t>5,826</a:t>
            </a:r>
            <a:endParaRPr lang="en-US" sz="2800" dirty="0"/>
          </a:p>
          <a:p>
            <a:r>
              <a:rPr lang="en-US" dirty="0"/>
              <a:t>Active PRCS:  </a:t>
            </a:r>
          </a:p>
          <a:p>
            <a:pPr lvl="1"/>
            <a:r>
              <a:rPr lang="en-US" sz="2800" dirty="0" smtClean="0"/>
              <a:t>620</a:t>
            </a:r>
            <a:endParaRPr lang="en-US" sz="2800" dirty="0"/>
          </a:p>
          <a:p>
            <a:r>
              <a:rPr lang="en-US" dirty="0"/>
              <a:t>Local Prison Terms:</a:t>
            </a:r>
          </a:p>
          <a:p>
            <a:pPr lvl="1"/>
            <a:r>
              <a:rPr lang="en-US" sz="2800" dirty="0" smtClean="0"/>
              <a:t>506</a:t>
            </a:r>
            <a:endParaRPr lang="en-US" sz="2800" dirty="0"/>
          </a:p>
          <a:p>
            <a:r>
              <a:rPr lang="en-US" dirty="0"/>
              <a:t>Split Sentence %: </a:t>
            </a:r>
          </a:p>
          <a:p>
            <a:pPr lvl="1"/>
            <a:r>
              <a:rPr lang="en-US" sz="2800" dirty="0" smtClean="0"/>
              <a:t>86%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t="8970" r="20155" b="5173"/>
          <a:stretch/>
        </p:blipFill>
        <p:spPr bwMode="auto">
          <a:xfrm>
            <a:off x="4642513" y="1579536"/>
            <a:ext cx="4044287" cy="45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 Costa County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Felony Probation: </a:t>
            </a:r>
          </a:p>
          <a:p>
            <a:pPr lvl="1"/>
            <a:r>
              <a:rPr lang="en-US" sz="2800" dirty="0" smtClean="0"/>
              <a:t>3,451</a:t>
            </a:r>
            <a:endParaRPr lang="en-US" sz="2800" dirty="0"/>
          </a:p>
          <a:p>
            <a:r>
              <a:rPr lang="en-US" dirty="0"/>
              <a:t>Active PRCS:  </a:t>
            </a:r>
          </a:p>
          <a:p>
            <a:pPr lvl="1"/>
            <a:r>
              <a:rPr lang="en-US" sz="2800" dirty="0" smtClean="0"/>
              <a:t>239</a:t>
            </a:r>
            <a:endParaRPr lang="en-US" sz="2800" dirty="0"/>
          </a:p>
          <a:p>
            <a:r>
              <a:rPr lang="en-US" dirty="0"/>
              <a:t>Local Prison Terms:</a:t>
            </a:r>
          </a:p>
          <a:p>
            <a:pPr lvl="1"/>
            <a:r>
              <a:rPr lang="en-US" sz="2800" dirty="0" smtClean="0"/>
              <a:t>199</a:t>
            </a:r>
            <a:endParaRPr lang="en-US" sz="2800" dirty="0"/>
          </a:p>
          <a:p>
            <a:r>
              <a:rPr lang="en-US" dirty="0"/>
              <a:t>Split Sentence %: </a:t>
            </a:r>
          </a:p>
          <a:p>
            <a:pPr lvl="1"/>
            <a:r>
              <a:rPr lang="en-US" sz="2800" dirty="0" smtClean="0"/>
              <a:t>86%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7" t="8259" r="19683" b="5886"/>
          <a:stretch/>
        </p:blipFill>
        <p:spPr bwMode="auto">
          <a:xfrm>
            <a:off x="4648200" y="1570234"/>
            <a:ext cx="4037213" cy="460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Napa County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Felony Probation: </a:t>
            </a:r>
          </a:p>
          <a:p>
            <a:pPr lvl="1"/>
            <a:r>
              <a:rPr lang="en-US" sz="2800" dirty="0" smtClean="0"/>
              <a:t>1,261</a:t>
            </a:r>
            <a:endParaRPr lang="en-US" sz="2800" dirty="0"/>
          </a:p>
          <a:p>
            <a:r>
              <a:rPr lang="en-US" dirty="0"/>
              <a:t>Active PRCS:  </a:t>
            </a:r>
          </a:p>
          <a:p>
            <a:pPr lvl="1"/>
            <a:r>
              <a:rPr lang="en-US" sz="2800" dirty="0" smtClean="0"/>
              <a:t>63</a:t>
            </a:r>
            <a:endParaRPr lang="en-US" sz="2800" dirty="0"/>
          </a:p>
          <a:p>
            <a:r>
              <a:rPr lang="en-US" dirty="0"/>
              <a:t>Local Prison Terms:</a:t>
            </a:r>
          </a:p>
          <a:p>
            <a:pPr lvl="1"/>
            <a:r>
              <a:rPr lang="en-US" sz="2800" dirty="0" smtClean="0"/>
              <a:t>68</a:t>
            </a:r>
            <a:endParaRPr lang="en-US" sz="2800" dirty="0"/>
          </a:p>
          <a:p>
            <a:r>
              <a:rPr lang="en-US" dirty="0"/>
              <a:t>Split Sentence %: </a:t>
            </a:r>
          </a:p>
          <a:p>
            <a:pPr lvl="1"/>
            <a:r>
              <a:rPr lang="en-US" sz="2800" dirty="0" smtClean="0"/>
              <a:t>68%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8400" r="20136" b="5173"/>
          <a:stretch/>
        </p:blipFill>
        <p:spPr bwMode="auto">
          <a:xfrm>
            <a:off x="4648200" y="1593381"/>
            <a:ext cx="4005523" cy="45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was created over the last 5 years through important legislation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453451"/>
              </p:ext>
            </p:extLst>
          </p:nvPr>
        </p:nvGraphicFramePr>
        <p:xfrm>
          <a:off x="301624" y="1527175"/>
          <a:ext cx="85375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5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Prison population change over time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449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Decline in Probation Revocations to State Prison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869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Arrow 2"/>
          <p:cNvSpPr/>
          <p:nvPr/>
        </p:nvSpPr>
        <p:spPr>
          <a:xfrm rot="1710138">
            <a:off x="4497643" y="2426947"/>
            <a:ext cx="1354948" cy="990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23% 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$220 million over the first 2 years was reinvested in strategies proven to lower recidivism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Risk/Need Tools</a:t>
            </a:r>
          </a:p>
          <a:p>
            <a:r>
              <a:rPr lang="en-US" dirty="0" smtClean="0"/>
              <a:t>Smaller Caseloads</a:t>
            </a:r>
          </a:p>
          <a:p>
            <a:r>
              <a:rPr lang="en-US" dirty="0" smtClean="0"/>
              <a:t>Targeted intervention for High Risk Offenders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tools and funding allowed Probation to deal with the new Realignment </a:t>
            </a:r>
            <a:r>
              <a:rPr lang="en-US" dirty="0" smtClean="0"/>
              <a:t>population successfully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2012, money may not be available if SB678 is reduced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6479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own Arrow 5"/>
          <p:cNvSpPr/>
          <p:nvPr/>
        </p:nvSpPr>
        <p:spPr>
          <a:xfrm>
            <a:off x="7086600" y="3475338"/>
            <a:ext cx="1752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Jan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Probation Data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Chief Michael Daly, Marin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Kevin O’Connell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Adult probation </a:t>
            </a:r>
            <a:r>
              <a:rPr lang="en-US" dirty="0"/>
              <a:t>s</a:t>
            </a:r>
            <a:r>
              <a:rPr lang="en-US" dirty="0" smtClean="0"/>
              <a:t>upervises 350,000 convicted felons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392415"/>
              </p:ext>
            </p:extLst>
          </p:nvPr>
        </p:nvGraphicFramePr>
        <p:xfrm>
          <a:off x="609600" y="1600200"/>
          <a:ext cx="81534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39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535</Words>
  <Application>Microsoft Office PowerPoint</Application>
  <PresentationFormat>On-screen Show (4:3)</PresentationFormat>
  <Paragraphs>157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SB678</vt:lpstr>
      <vt:lpstr>This was created over the last 5 years through important legislation</vt:lpstr>
      <vt:lpstr>Prison population change over time</vt:lpstr>
      <vt:lpstr>Decline in Probation Revocations to State Prison</vt:lpstr>
      <vt:lpstr>$220 million over the first 2 years was reinvested in strategies proven to lower recidivism</vt:lpstr>
      <vt:lpstr>In 2012, money may not be available if SB678 is reduced</vt:lpstr>
      <vt:lpstr>Probation Data Overview</vt:lpstr>
      <vt:lpstr>Adult probation supervises 350,000 convicted felons  </vt:lpstr>
      <vt:lpstr>There are 40,000 offenders being supervised under realignment</vt:lpstr>
      <vt:lpstr>Underuse of split sentences mean 75% of Local Prison terms will leave incarceration with no re-entry plan </vt:lpstr>
      <vt:lpstr>Diversity in sentencing practices has result in varying levels of policy implementation</vt:lpstr>
      <vt:lpstr>Actual Local prison terms were above original estimates by 20%</vt:lpstr>
      <vt:lpstr>Early Outcome Measurement</vt:lpstr>
      <vt:lpstr>Where to go for data</vt:lpstr>
      <vt:lpstr>County Panels</vt:lpstr>
      <vt:lpstr>Supervision and Collaboration</vt:lpstr>
      <vt:lpstr>Fresno County</vt:lpstr>
      <vt:lpstr>San Bernardino County</vt:lpstr>
      <vt:lpstr>Sonoma County</vt:lpstr>
      <vt:lpstr>Evidence Based Practices and Treatment</vt:lpstr>
      <vt:lpstr>Butte County</vt:lpstr>
      <vt:lpstr>Marin County</vt:lpstr>
      <vt:lpstr>San Diego County</vt:lpstr>
      <vt:lpstr>Sentencing</vt:lpstr>
      <vt:lpstr>Stanislaus County</vt:lpstr>
      <vt:lpstr>Contra Costa County</vt:lpstr>
      <vt:lpstr>Napa County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OConnell</dc:creator>
  <cp:lastModifiedBy>Whitnee Reynolds</cp:lastModifiedBy>
  <cp:revision>82</cp:revision>
  <cp:lastPrinted>2013-03-14T16:24:08Z</cp:lastPrinted>
  <dcterms:created xsi:type="dcterms:W3CDTF">2013-02-25T15:20:04Z</dcterms:created>
  <dcterms:modified xsi:type="dcterms:W3CDTF">2013-03-18T20:45:13Z</dcterms:modified>
</cp:coreProperties>
</file>