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68" r:id="rId2"/>
    <p:sldId id="375" r:id="rId3"/>
    <p:sldId id="383" r:id="rId4"/>
    <p:sldId id="392" r:id="rId5"/>
    <p:sldId id="385" r:id="rId6"/>
    <p:sldId id="378" r:id="rId7"/>
    <p:sldId id="386" r:id="rId8"/>
    <p:sldId id="372" r:id="rId9"/>
    <p:sldId id="384" r:id="rId10"/>
    <p:sldId id="387" r:id="rId11"/>
    <p:sldId id="374" r:id="rId12"/>
    <p:sldId id="388" r:id="rId13"/>
    <p:sldId id="382" r:id="rId14"/>
    <p:sldId id="381" r:id="rId15"/>
    <p:sldId id="391" r:id="rId16"/>
    <p:sldId id="390" r:id="rId17"/>
    <p:sldId id="389" r:id="rId18"/>
    <p:sldId id="393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74783" autoAdjust="0"/>
  </p:normalViewPr>
  <p:slideViewPr>
    <p:cSldViewPr>
      <p:cViewPr>
        <p:scale>
          <a:sx n="66" d="100"/>
          <a:sy n="66" d="100"/>
        </p:scale>
        <p:origin x="-211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02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A5373-4048-4596-83DD-3A5BC81C9DB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91E3D1-B6C7-401A-8D2A-E3BE5D1ADFCC}">
      <dgm:prSet phldrT="[Text]" custT="1"/>
      <dgm:spPr/>
      <dgm:t>
        <a:bodyPr/>
        <a:lstStyle/>
        <a:p>
          <a:r>
            <a:rPr lang="en-US" sz="1700" b="1" dirty="0" smtClean="0"/>
            <a:t>State Estimates </a:t>
          </a:r>
          <a:r>
            <a:rPr lang="en-US" sz="1700" i="1" dirty="0" smtClean="0"/>
            <a:t>(Department of Finance)</a:t>
          </a:r>
          <a:endParaRPr lang="en-US" sz="1700" i="1" dirty="0"/>
        </a:p>
      </dgm:t>
    </dgm:pt>
    <dgm:pt modelId="{D9DEC9F5-99F2-4DEE-9E59-D8744734DCB2}" type="parTrans" cxnId="{40C37048-99E8-40FE-AE59-82ADFC867627}">
      <dgm:prSet/>
      <dgm:spPr/>
      <dgm:t>
        <a:bodyPr/>
        <a:lstStyle/>
        <a:p>
          <a:endParaRPr lang="en-US"/>
        </a:p>
      </dgm:t>
    </dgm:pt>
    <dgm:pt modelId="{A6FD1BC8-6D62-454D-8188-3B4B176093CE}" type="sibTrans" cxnId="{40C37048-99E8-40FE-AE59-82ADFC867627}">
      <dgm:prSet/>
      <dgm:spPr/>
      <dgm:t>
        <a:bodyPr/>
        <a:lstStyle/>
        <a:p>
          <a:endParaRPr lang="en-US"/>
        </a:p>
      </dgm:t>
    </dgm:pt>
    <dgm:pt modelId="{9ED4AC99-DBA0-4545-A50F-525891486835}">
      <dgm:prSet phldrT="[Text]" custT="1"/>
      <dgm:spPr/>
      <dgm:t>
        <a:bodyPr/>
        <a:lstStyle/>
        <a:p>
          <a:r>
            <a:rPr lang="en-US" sz="1200" dirty="0" smtClean="0"/>
            <a:t>2,000  Post Release Offenders (PROs) Upon Full Implementation 	</a:t>
          </a:r>
          <a:endParaRPr lang="en-US" sz="1200" dirty="0"/>
        </a:p>
      </dgm:t>
    </dgm:pt>
    <dgm:pt modelId="{FB9122AA-5591-40CC-B6B4-B53514836DE2}" type="parTrans" cxnId="{6A45E58B-FA62-422B-9067-4A5865A1D6CE}">
      <dgm:prSet/>
      <dgm:spPr/>
      <dgm:t>
        <a:bodyPr/>
        <a:lstStyle/>
        <a:p>
          <a:endParaRPr lang="en-US"/>
        </a:p>
      </dgm:t>
    </dgm:pt>
    <dgm:pt modelId="{D30E7DDF-23D4-4EC4-9F57-0BC63883BD5C}" type="sibTrans" cxnId="{6A45E58B-FA62-422B-9067-4A5865A1D6CE}">
      <dgm:prSet/>
      <dgm:spPr/>
      <dgm:t>
        <a:bodyPr/>
        <a:lstStyle/>
        <a:p>
          <a:endParaRPr lang="en-US"/>
        </a:p>
      </dgm:t>
    </dgm:pt>
    <dgm:pt modelId="{6D86FCE9-4F74-4F3A-9663-9A7B14D0E267}">
      <dgm:prSet phldrT="[Text]" custT="1"/>
      <dgm:spPr/>
      <dgm:t>
        <a:bodyPr/>
        <a:lstStyle/>
        <a:p>
          <a:r>
            <a:rPr lang="en-US" sz="1200" dirty="0" smtClean="0"/>
            <a:t>Average Daily Population Increase to 2,100 Over 2 Year Implementation </a:t>
          </a:r>
          <a:endParaRPr lang="en-US" sz="1200" dirty="0"/>
        </a:p>
      </dgm:t>
    </dgm:pt>
    <dgm:pt modelId="{D2D64B71-373C-40E4-9F20-60F812BB5D54}" type="parTrans" cxnId="{0ECDDDE0-FE41-4CE4-A587-C847FEFF092F}">
      <dgm:prSet/>
      <dgm:spPr/>
      <dgm:t>
        <a:bodyPr/>
        <a:lstStyle/>
        <a:p>
          <a:endParaRPr lang="en-US"/>
        </a:p>
      </dgm:t>
    </dgm:pt>
    <dgm:pt modelId="{2EA9E911-481F-4580-8D4E-9E56A29F91AF}" type="sibTrans" cxnId="{0ECDDDE0-FE41-4CE4-A587-C847FEFF092F}">
      <dgm:prSet/>
      <dgm:spPr/>
      <dgm:t>
        <a:bodyPr/>
        <a:lstStyle/>
        <a:p>
          <a:endParaRPr lang="en-US"/>
        </a:p>
      </dgm:t>
    </dgm:pt>
    <dgm:pt modelId="{1F797805-2562-46C7-B5A9-89253B192962}">
      <dgm:prSet phldrT="[Text]"/>
      <dgm:spPr/>
      <dgm:t>
        <a:bodyPr/>
        <a:lstStyle/>
        <a:p>
          <a:r>
            <a:rPr lang="en-US" b="1" dirty="0" smtClean="0"/>
            <a:t>San Diego County Actual  </a:t>
          </a:r>
          <a:r>
            <a:rPr lang="en-US" i="1" dirty="0" smtClean="0"/>
            <a:t>(as of October 1,2012)</a:t>
          </a:r>
          <a:endParaRPr lang="en-US" i="1" dirty="0"/>
        </a:p>
      </dgm:t>
    </dgm:pt>
    <dgm:pt modelId="{5CC2EB16-A9F7-4A0E-BC05-262E3856DEDA}" type="parTrans" cxnId="{FECED2F1-BF78-4375-BDE9-FC5216387DF2}">
      <dgm:prSet/>
      <dgm:spPr/>
      <dgm:t>
        <a:bodyPr/>
        <a:lstStyle/>
        <a:p>
          <a:endParaRPr lang="en-US"/>
        </a:p>
      </dgm:t>
    </dgm:pt>
    <dgm:pt modelId="{18B03CB3-A4A1-46F7-9CC2-615662926BC1}" type="sibTrans" cxnId="{FECED2F1-BF78-4375-BDE9-FC5216387DF2}">
      <dgm:prSet/>
      <dgm:spPr/>
      <dgm:t>
        <a:bodyPr/>
        <a:lstStyle/>
        <a:p>
          <a:endParaRPr lang="en-US"/>
        </a:p>
      </dgm:t>
    </dgm:pt>
    <dgm:pt modelId="{1A1D6831-1F6F-4DAF-B780-5CE0F1BBF81F}">
      <dgm:prSet phldrT="[Text]" custT="1"/>
      <dgm:spPr/>
      <dgm:t>
        <a:bodyPr/>
        <a:lstStyle/>
        <a:p>
          <a:r>
            <a:rPr lang="en-US" sz="1400" dirty="0" smtClean="0"/>
            <a:t>2,736 PROs Released in the First Year of Realignment</a:t>
          </a:r>
          <a:endParaRPr lang="en-US" sz="1400" dirty="0"/>
        </a:p>
      </dgm:t>
    </dgm:pt>
    <dgm:pt modelId="{4CFFD4FD-BB35-4317-A891-8E6A4BABE109}" type="parTrans" cxnId="{B2148B3A-9061-4FED-93A5-7B209842D21E}">
      <dgm:prSet/>
      <dgm:spPr/>
      <dgm:t>
        <a:bodyPr/>
        <a:lstStyle/>
        <a:p>
          <a:endParaRPr lang="en-US"/>
        </a:p>
      </dgm:t>
    </dgm:pt>
    <dgm:pt modelId="{0859C052-295D-49D2-B034-4ABD3CD28DC6}" type="sibTrans" cxnId="{B2148B3A-9061-4FED-93A5-7B209842D21E}">
      <dgm:prSet/>
      <dgm:spPr/>
      <dgm:t>
        <a:bodyPr/>
        <a:lstStyle/>
        <a:p>
          <a:endParaRPr lang="en-US"/>
        </a:p>
      </dgm:t>
    </dgm:pt>
    <dgm:pt modelId="{C2FCF664-E219-45C8-B7F4-8E0EFEB61338}">
      <dgm:prSet phldrT="[Text]" custT="1"/>
      <dgm:spPr/>
      <dgm:t>
        <a:bodyPr/>
        <a:lstStyle/>
        <a:p>
          <a:r>
            <a:rPr lang="en-US" sz="1400" dirty="0" smtClean="0"/>
            <a:t>1,596 Realigned </a:t>
          </a:r>
          <a:r>
            <a:rPr lang="en-US" sz="1200" dirty="0" smtClean="0"/>
            <a:t>Offenders</a:t>
          </a:r>
          <a:r>
            <a:rPr lang="en-US" sz="1400" dirty="0" smtClean="0"/>
            <a:t> Incarcerated on October 1, 2012                </a:t>
          </a:r>
          <a:endParaRPr lang="en-US" sz="1400" dirty="0"/>
        </a:p>
      </dgm:t>
    </dgm:pt>
    <dgm:pt modelId="{6F0D0333-A59F-4406-8252-1EC2730E9E7E}" type="parTrans" cxnId="{CCF11595-25B2-486C-9CC8-E881AA165AD9}">
      <dgm:prSet/>
      <dgm:spPr/>
      <dgm:t>
        <a:bodyPr/>
        <a:lstStyle/>
        <a:p>
          <a:endParaRPr lang="en-US"/>
        </a:p>
      </dgm:t>
    </dgm:pt>
    <dgm:pt modelId="{8D234CF2-9DB7-4F89-9716-A8984F67D4C4}" type="sibTrans" cxnId="{CCF11595-25B2-486C-9CC8-E881AA165AD9}">
      <dgm:prSet/>
      <dgm:spPr/>
      <dgm:t>
        <a:bodyPr/>
        <a:lstStyle/>
        <a:p>
          <a:endParaRPr lang="en-US"/>
        </a:p>
      </dgm:t>
    </dgm:pt>
    <dgm:pt modelId="{BB382A90-DC59-47EB-9194-639728652D1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D91002C-DCA6-4E26-AC39-BF369F441AFD}" type="parTrans" cxnId="{5CC9B106-C164-47CA-AD2C-7FD779B9EAA4}">
      <dgm:prSet/>
      <dgm:spPr/>
      <dgm:t>
        <a:bodyPr/>
        <a:lstStyle/>
        <a:p>
          <a:endParaRPr lang="en-US"/>
        </a:p>
      </dgm:t>
    </dgm:pt>
    <dgm:pt modelId="{540CC674-6407-40A9-8C84-CFB1C98BB4F5}" type="sibTrans" cxnId="{5CC9B106-C164-47CA-AD2C-7FD779B9EAA4}">
      <dgm:prSet/>
      <dgm:spPr/>
      <dgm:t>
        <a:bodyPr/>
        <a:lstStyle/>
        <a:p>
          <a:endParaRPr lang="en-US"/>
        </a:p>
      </dgm:t>
    </dgm:pt>
    <dgm:pt modelId="{BC920B81-6BC6-438F-A3F5-6DB0622AE261}">
      <dgm:prSet custT="1"/>
      <dgm:spPr/>
      <dgm:t>
        <a:bodyPr/>
        <a:lstStyle/>
        <a:p>
          <a:r>
            <a:rPr lang="en-US" sz="1200" dirty="0" smtClean="0"/>
            <a:t>1,821 1170 (h) Sentences Over 2 Year Implementation</a:t>
          </a:r>
          <a:endParaRPr lang="en-US" sz="1200" dirty="0"/>
        </a:p>
      </dgm:t>
    </dgm:pt>
    <dgm:pt modelId="{5D23158C-556A-4046-8051-115304B54221}" type="parTrans" cxnId="{EC3C7C5F-B387-4887-892E-191880886CC9}">
      <dgm:prSet/>
      <dgm:spPr/>
      <dgm:t>
        <a:bodyPr/>
        <a:lstStyle/>
        <a:p>
          <a:endParaRPr lang="en-US"/>
        </a:p>
      </dgm:t>
    </dgm:pt>
    <dgm:pt modelId="{42D230CD-523D-424D-817C-B941F0B53666}" type="sibTrans" cxnId="{EC3C7C5F-B387-4887-892E-191880886CC9}">
      <dgm:prSet/>
      <dgm:spPr/>
      <dgm:t>
        <a:bodyPr/>
        <a:lstStyle/>
        <a:p>
          <a:endParaRPr lang="en-US"/>
        </a:p>
      </dgm:t>
    </dgm:pt>
    <dgm:pt modelId="{FA2E2EAB-9827-4BD5-AF23-7822F794FB96}">
      <dgm:prSet phldrT="[Text]" custT="1"/>
      <dgm:spPr/>
      <dgm:t>
        <a:bodyPr/>
        <a:lstStyle/>
        <a:p>
          <a:r>
            <a:rPr lang="en-US" sz="1400" dirty="0" smtClean="0"/>
            <a:t>1,814 1170(h) Sentences in the First Year of Realignment</a:t>
          </a:r>
          <a:endParaRPr lang="en-US" sz="1400" dirty="0"/>
        </a:p>
      </dgm:t>
    </dgm:pt>
    <dgm:pt modelId="{456269B4-828F-4D80-843C-58635A34F378}" type="sibTrans" cxnId="{899DEA66-3CAA-4407-AEAF-6FA59C464D62}">
      <dgm:prSet/>
      <dgm:spPr/>
      <dgm:t>
        <a:bodyPr/>
        <a:lstStyle/>
        <a:p>
          <a:endParaRPr lang="en-US"/>
        </a:p>
      </dgm:t>
    </dgm:pt>
    <dgm:pt modelId="{E1B8DA4D-42F3-44AD-9B90-77955CBDA4D3}" type="parTrans" cxnId="{899DEA66-3CAA-4407-AEAF-6FA59C464D62}">
      <dgm:prSet/>
      <dgm:spPr/>
      <dgm:t>
        <a:bodyPr/>
        <a:lstStyle/>
        <a:p>
          <a:endParaRPr lang="en-US"/>
        </a:p>
      </dgm:t>
    </dgm:pt>
    <dgm:pt modelId="{CBE645A6-F4DF-422F-9848-516D335A44EC}" type="pres">
      <dgm:prSet presAssocID="{1C2A5373-4048-4596-83DD-3A5BC81C9DB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36791-D142-4353-9F03-75862095A74C}" type="pres">
      <dgm:prSet presAssocID="{1C2A5373-4048-4596-83DD-3A5BC81C9DB5}" presName="dummyMaxCanvas" presStyleCnt="0"/>
      <dgm:spPr/>
    </dgm:pt>
    <dgm:pt modelId="{272B5C8B-E26D-4D05-A383-5A8DE5CE8319}" type="pres">
      <dgm:prSet presAssocID="{1C2A5373-4048-4596-83DD-3A5BC81C9DB5}" presName="parentComposite" presStyleCnt="0"/>
      <dgm:spPr/>
    </dgm:pt>
    <dgm:pt modelId="{CB29493F-BF73-4D00-BE00-BC415935512B}" type="pres">
      <dgm:prSet presAssocID="{1C2A5373-4048-4596-83DD-3A5BC81C9DB5}" presName="parent1" presStyleLbl="alignAccFollowNode1" presStyleIdx="0" presStyleCnt="4" custLinFactNeighborX="6119" custLinFactNeighborY="2318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9AC162F-63D5-4875-A24C-1784D0A008A7}" type="pres">
      <dgm:prSet presAssocID="{1C2A5373-4048-4596-83DD-3A5BC81C9DB5}" presName="parent2" presStyleLbl="alignAccFollowNode1" presStyleIdx="1" presStyleCnt="4" custLinFactNeighborX="6602" custLinFactNeighborY="2318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8F0ADCA-DC16-4A4A-9CAD-5DD6BCFA1D79}" type="pres">
      <dgm:prSet presAssocID="{1C2A5373-4048-4596-83DD-3A5BC81C9DB5}" presName="childrenComposite" presStyleCnt="0"/>
      <dgm:spPr/>
    </dgm:pt>
    <dgm:pt modelId="{50548CDE-AF3B-4248-A747-234448226A65}" type="pres">
      <dgm:prSet presAssocID="{1C2A5373-4048-4596-83DD-3A5BC81C9DB5}" presName="dummyMaxCanvas_ChildArea" presStyleCnt="0"/>
      <dgm:spPr/>
    </dgm:pt>
    <dgm:pt modelId="{14A7920D-3340-4B2E-A292-66DD3086B93C}" type="pres">
      <dgm:prSet presAssocID="{1C2A5373-4048-4596-83DD-3A5BC81C9DB5}" presName="fulcrum" presStyleLbl="alignAccFollowNode1" presStyleIdx="2" presStyleCnt="4"/>
      <dgm:spPr/>
    </dgm:pt>
    <dgm:pt modelId="{25634902-A3D6-46A1-9CB8-99B11BA1E85F}" type="pres">
      <dgm:prSet presAssocID="{1C2A5373-4048-4596-83DD-3A5BC81C9DB5}" presName="balance_34" presStyleLbl="alignAccFollowNode1" presStyleIdx="3" presStyleCnt="4">
        <dgm:presLayoutVars>
          <dgm:bulletEnabled val="1"/>
        </dgm:presLayoutVars>
      </dgm:prSet>
      <dgm:spPr/>
    </dgm:pt>
    <dgm:pt modelId="{EBC15F46-7DCD-4A8A-B772-61C35403B3BE}" type="pres">
      <dgm:prSet presAssocID="{1C2A5373-4048-4596-83DD-3A5BC81C9DB5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1180F-AEA5-4026-9ACE-951E1CAA7BF9}" type="pres">
      <dgm:prSet presAssocID="{1C2A5373-4048-4596-83DD-3A5BC81C9DB5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935EA-C4E3-4DD8-9F78-A3EAD14696F8}" type="pres">
      <dgm:prSet presAssocID="{1C2A5373-4048-4596-83DD-3A5BC81C9DB5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F91B2-F61D-48B8-9402-0725550E9DA6}" type="pres">
      <dgm:prSet presAssocID="{1C2A5373-4048-4596-83DD-3A5BC81C9DB5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8493-E4CD-42E0-9950-DB019B7D8C2F}" type="pres">
      <dgm:prSet presAssocID="{1C2A5373-4048-4596-83DD-3A5BC81C9DB5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542BF-6C05-4E3E-95E2-0739067DED8A}" type="pres">
      <dgm:prSet presAssocID="{1C2A5373-4048-4596-83DD-3A5BC81C9DB5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1AA5B-1894-4C89-923A-7A621FE97490}" type="pres">
      <dgm:prSet presAssocID="{1C2A5373-4048-4596-83DD-3A5BC81C9DB5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C7C5F-B387-4887-892E-191880886CC9}" srcId="{8091E3D1-B6C7-401A-8D2A-E3BE5D1ADFCC}" destId="{BC920B81-6BC6-438F-A3F5-6DB0622AE261}" srcOrd="2" destOrd="0" parTransId="{5D23158C-556A-4046-8051-115304B54221}" sibTransId="{42D230CD-523D-424D-817C-B941F0B53666}"/>
    <dgm:cxn modelId="{CCF11595-25B2-486C-9CC8-E881AA165AD9}" srcId="{1F797805-2562-46C7-B5A9-89253B192962}" destId="{C2FCF664-E219-45C8-B7F4-8E0EFEB61338}" srcOrd="1" destOrd="0" parTransId="{6F0D0333-A59F-4406-8252-1EC2730E9E7E}" sibTransId="{8D234CF2-9DB7-4F89-9716-A8984F67D4C4}"/>
    <dgm:cxn modelId="{7DE18183-1EA2-4D59-B94D-57EF94A1F4FD}" type="presOf" srcId="{1F797805-2562-46C7-B5A9-89253B192962}" destId="{99AC162F-63D5-4875-A24C-1784D0A008A7}" srcOrd="0" destOrd="0" presId="urn:microsoft.com/office/officeart/2005/8/layout/balance1"/>
    <dgm:cxn modelId="{1BB9DE60-1096-4032-9CDB-E8D1080B1171}" type="presOf" srcId="{FA2E2EAB-9827-4BD5-AF23-7822F794FB96}" destId="{14B935EA-C4E3-4DD8-9F78-A3EAD14696F8}" srcOrd="0" destOrd="0" presId="urn:microsoft.com/office/officeart/2005/8/layout/balance1"/>
    <dgm:cxn modelId="{FC723D7A-7B42-44C4-9F78-16CC95A8DF68}" type="presOf" srcId="{9ED4AC99-DBA0-4545-A50F-525891486835}" destId="{FABC8493-E4CD-42E0-9950-DB019B7D8C2F}" srcOrd="0" destOrd="0" presId="urn:microsoft.com/office/officeart/2005/8/layout/balance1"/>
    <dgm:cxn modelId="{752DFC8D-E4DE-4A41-8BA2-F0476221E2BE}" type="presOf" srcId="{1A1D6831-1F6F-4DAF-B780-5CE0F1BBF81F}" destId="{EBC15F46-7DCD-4A8A-B772-61C35403B3BE}" srcOrd="0" destOrd="0" presId="urn:microsoft.com/office/officeart/2005/8/layout/balance1"/>
    <dgm:cxn modelId="{998065A0-906E-43D2-B866-56728DF5EE57}" type="presOf" srcId="{8091E3D1-B6C7-401A-8D2A-E3BE5D1ADFCC}" destId="{CB29493F-BF73-4D00-BE00-BC415935512B}" srcOrd="0" destOrd="0" presId="urn:microsoft.com/office/officeart/2005/8/layout/balance1"/>
    <dgm:cxn modelId="{5CC9B106-C164-47CA-AD2C-7FD779B9EAA4}" srcId="{1F797805-2562-46C7-B5A9-89253B192962}" destId="{BB382A90-DC59-47EB-9194-639728652D16}" srcOrd="3" destOrd="0" parTransId="{6D91002C-DCA6-4E26-AC39-BF369F441AFD}" sibTransId="{540CC674-6407-40A9-8C84-CFB1C98BB4F5}"/>
    <dgm:cxn modelId="{CBABA0FD-F98F-4BD4-8143-B125E9D97F0E}" type="presOf" srcId="{BC920B81-6BC6-438F-A3F5-6DB0622AE261}" destId="{B531AA5B-1894-4C89-923A-7A621FE97490}" srcOrd="0" destOrd="0" presId="urn:microsoft.com/office/officeart/2005/8/layout/balance1"/>
    <dgm:cxn modelId="{B2148B3A-9061-4FED-93A5-7B209842D21E}" srcId="{1F797805-2562-46C7-B5A9-89253B192962}" destId="{1A1D6831-1F6F-4DAF-B780-5CE0F1BBF81F}" srcOrd="0" destOrd="0" parTransId="{4CFFD4FD-BB35-4317-A891-8E6A4BABE109}" sibTransId="{0859C052-295D-49D2-B034-4ABD3CD28DC6}"/>
    <dgm:cxn modelId="{EF02ACE1-5E2B-49AF-878F-A44C87484EDA}" type="presOf" srcId="{1C2A5373-4048-4596-83DD-3A5BC81C9DB5}" destId="{CBE645A6-F4DF-422F-9848-516D335A44EC}" srcOrd="0" destOrd="0" presId="urn:microsoft.com/office/officeart/2005/8/layout/balance1"/>
    <dgm:cxn modelId="{40C37048-99E8-40FE-AE59-82ADFC867627}" srcId="{1C2A5373-4048-4596-83DD-3A5BC81C9DB5}" destId="{8091E3D1-B6C7-401A-8D2A-E3BE5D1ADFCC}" srcOrd="0" destOrd="0" parTransId="{D9DEC9F5-99F2-4DEE-9E59-D8744734DCB2}" sibTransId="{A6FD1BC8-6D62-454D-8188-3B4B176093CE}"/>
    <dgm:cxn modelId="{FECED2F1-BF78-4375-BDE9-FC5216387DF2}" srcId="{1C2A5373-4048-4596-83DD-3A5BC81C9DB5}" destId="{1F797805-2562-46C7-B5A9-89253B192962}" srcOrd="1" destOrd="0" parTransId="{5CC2EB16-A9F7-4A0E-BC05-262E3856DEDA}" sibTransId="{18B03CB3-A4A1-46F7-9CC2-615662926BC1}"/>
    <dgm:cxn modelId="{C29EFF67-0E55-481E-BFC4-C4961BB0DFF5}" type="presOf" srcId="{BB382A90-DC59-47EB-9194-639728652D16}" destId="{66FF91B2-F61D-48B8-9402-0725550E9DA6}" srcOrd="0" destOrd="0" presId="urn:microsoft.com/office/officeart/2005/8/layout/balance1"/>
    <dgm:cxn modelId="{0ECDDDE0-FE41-4CE4-A587-C847FEFF092F}" srcId="{8091E3D1-B6C7-401A-8D2A-E3BE5D1ADFCC}" destId="{6D86FCE9-4F74-4F3A-9663-9A7B14D0E267}" srcOrd="1" destOrd="0" parTransId="{D2D64B71-373C-40E4-9F20-60F812BB5D54}" sibTransId="{2EA9E911-481F-4580-8D4E-9E56A29F91AF}"/>
    <dgm:cxn modelId="{6A45E58B-FA62-422B-9067-4A5865A1D6CE}" srcId="{8091E3D1-B6C7-401A-8D2A-E3BE5D1ADFCC}" destId="{9ED4AC99-DBA0-4545-A50F-525891486835}" srcOrd="0" destOrd="0" parTransId="{FB9122AA-5591-40CC-B6B4-B53514836DE2}" sibTransId="{D30E7DDF-23D4-4EC4-9F57-0BC63883BD5C}"/>
    <dgm:cxn modelId="{899DEA66-3CAA-4407-AEAF-6FA59C464D62}" srcId="{1F797805-2562-46C7-B5A9-89253B192962}" destId="{FA2E2EAB-9827-4BD5-AF23-7822F794FB96}" srcOrd="2" destOrd="0" parTransId="{E1B8DA4D-42F3-44AD-9B90-77955CBDA4D3}" sibTransId="{456269B4-828F-4D80-843C-58635A34F378}"/>
    <dgm:cxn modelId="{3CF75EFE-B89D-4139-B89A-A62A571A39A9}" type="presOf" srcId="{C2FCF664-E219-45C8-B7F4-8E0EFEB61338}" destId="{29A1180F-AEA5-4026-9ACE-951E1CAA7BF9}" srcOrd="0" destOrd="0" presId="urn:microsoft.com/office/officeart/2005/8/layout/balance1"/>
    <dgm:cxn modelId="{BB12E3EB-5809-40D4-9E05-D2FE17FC2165}" type="presOf" srcId="{6D86FCE9-4F74-4F3A-9663-9A7B14D0E267}" destId="{F3F542BF-6C05-4E3E-95E2-0739067DED8A}" srcOrd="0" destOrd="0" presId="urn:microsoft.com/office/officeart/2005/8/layout/balance1"/>
    <dgm:cxn modelId="{EEC3AB41-06B5-40EF-AA3C-EC85F729BECA}" type="presParOf" srcId="{CBE645A6-F4DF-422F-9848-516D335A44EC}" destId="{C0336791-D142-4353-9F03-75862095A74C}" srcOrd="0" destOrd="0" presId="urn:microsoft.com/office/officeart/2005/8/layout/balance1"/>
    <dgm:cxn modelId="{417D6EE9-0E63-4B4D-958E-B23AE5A75C5F}" type="presParOf" srcId="{CBE645A6-F4DF-422F-9848-516D335A44EC}" destId="{272B5C8B-E26D-4D05-A383-5A8DE5CE8319}" srcOrd="1" destOrd="0" presId="urn:microsoft.com/office/officeart/2005/8/layout/balance1"/>
    <dgm:cxn modelId="{B5AFF3C5-B6B1-460F-A643-44804A650FC4}" type="presParOf" srcId="{272B5C8B-E26D-4D05-A383-5A8DE5CE8319}" destId="{CB29493F-BF73-4D00-BE00-BC415935512B}" srcOrd="0" destOrd="0" presId="urn:microsoft.com/office/officeart/2005/8/layout/balance1"/>
    <dgm:cxn modelId="{D2F64FF8-6B40-4A0C-A0F7-2243D43C95F4}" type="presParOf" srcId="{272B5C8B-E26D-4D05-A383-5A8DE5CE8319}" destId="{99AC162F-63D5-4875-A24C-1784D0A008A7}" srcOrd="1" destOrd="0" presId="urn:microsoft.com/office/officeart/2005/8/layout/balance1"/>
    <dgm:cxn modelId="{4CA35331-2952-473A-A6EE-3B3C3B1761F2}" type="presParOf" srcId="{CBE645A6-F4DF-422F-9848-516D335A44EC}" destId="{18F0ADCA-DC16-4A4A-9CAD-5DD6BCFA1D79}" srcOrd="2" destOrd="0" presId="urn:microsoft.com/office/officeart/2005/8/layout/balance1"/>
    <dgm:cxn modelId="{300708F5-1712-4204-96E7-4F1A905A56C4}" type="presParOf" srcId="{18F0ADCA-DC16-4A4A-9CAD-5DD6BCFA1D79}" destId="{50548CDE-AF3B-4248-A747-234448226A65}" srcOrd="0" destOrd="0" presId="urn:microsoft.com/office/officeart/2005/8/layout/balance1"/>
    <dgm:cxn modelId="{4A8CB4CF-83AB-496F-95D5-33D229A857F1}" type="presParOf" srcId="{18F0ADCA-DC16-4A4A-9CAD-5DD6BCFA1D79}" destId="{14A7920D-3340-4B2E-A292-66DD3086B93C}" srcOrd="1" destOrd="0" presId="urn:microsoft.com/office/officeart/2005/8/layout/balance1"/>
    <dgm:cxn modelId="{E14A8D79-60FB-47D9-87DC-7B51B554F5B3}" type="presParOf" srcId="{18F0ADCA-DC16-4A4A-9CAD-5DD6BCFA1D79}" destId="{25634902-A3D6-46A1-9CB8-99B11BA1E85F}" srcOrd="2" destOrd="0" presId="urn:microsoft.com/office/officeart/2005/8/layout/balance1"/>
    <dgm:cxn modelId="{9ECB677F-1B94-4723-BA29-2764EC93B288}" type="presParOf" srcId="{18F0ADCA-DC16-4A4A-9CAD-5DD6BCFA1D79}" destId="{EBC15F46-7DCD-4A8A-B772-61C35403B3BE}" srcOrd="3" destOrd="0" presId="urn:microsoft.com/office/officeart/2005/8/layout/balance1"/>
    <dgm:cxn modelId="{0F9F4000-64F2-4008-A179-1FFF92A99662}" type="presParOf" srcId="{18F0ADCA-DC16-4A4A-9CAD-5DD6BCFA1D79}" destId="{29A1180F-AEA5-4026-9ACE-951E1CAA7BF9}" srcOrd="4" destOrd="0" presId="urn:microsoft.com/office/officeart/2005/8/layout/balance1"/>
    <dgm:cxn modelId="{DC01A871-D68D-4BA4-9BBB-73B38987CC5F}" type="presParOf" srcId="{18F0ADCA-DC16-4A4A-9CAD-5DD6BCFA1D79}" destId="{14B935EA-C4E3-4DD8-9F78-A3EAD14696F8}" srcOrd="5" destOrd="0" presId="urn:microsoft.com/office/officeart/2005/8/layout/balance1"/>
    <dgm:cxn modelId="{6A34758F-114D-4232-AB8D-87966D8BCE71}" type="presParOf" srcId="{18F0ADCA-DC16-4A4A-9CAD-5DD6BCFA1D79}" destId="{66FF91B2-F61D-48B8-9402-0725550E9DA6}" srcOrd="6" destOrd="0" presId="urn:microsoft.com/office/officeart/2005/8/layout/balance1"/>
    <dgm:cxn modelId="{7646F581-0CF0-480A-B833-FD6EE9BDE0B8}" type="presParOf" srcId="{18F0ADCA-DC16-4A4A-9CAD-5DD6BCFA1D79}" destId="{FABC8493-E4CD-42E0-9950-DB019B7D8C2F}" srcOrd="7" destOrd="0" presId="urn:microsoft.com/office/officeart/2005/8/layout/balance1"/>
    <dgm:cxn modelId="{D4CCB0B0-6089-4F87-B408-4C6F91815630}" type="presParOf" srcId="{18F0ADCA-DC16-4A4A-9CAD-5DD6BCFA1D79}" destId="{F3F542BF-6C05-4E3E-95E2-0739067DED8A}" srcOrd="8" destOrd="0" presId="urn:microsoft.com/office/officeart/2005/8/layout/balance1"/>
    <dgm:cxn modelId="{D9CF54CC-3167-4918-9B29-94D7CAD95AC8}" type="presParOf" srcId="{18F0ADCA-DC16-4A4A-9CAD-5DD6BCFA1D79}" destId="{B531AA5B-1894-4C89-923A-7A621FE97490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727B7C-9567-4A11-B691-971551E416C1}" type="datetimeFigureOut">
              <a:rPr lang="en-US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8983ED-BA00-4858-A243-23D86288C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3A1394-A89D-462F-BAB9-420B9F6E01A3}" type="datetimeFigureOut">
              <a:rPr lang="en-US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C16FC-0C8B-4E03-B62B-6B5EBA4FF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93766-A4B3-400C-8797-EF0DFC22E2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endParaRPr lang="en-US" sz="1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C9664-00FA-4D71-8F7E-463F6E0983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DEEDA-832D-40AB-AE58-F675FA3028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3827" y="8829675"/>
            <a:ext cx="297259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A592DFC-F035-4008-8210-ACE9FF8BC82B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502" y="4416426"/>
            <a:ext cx="5478489" cy="4270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DFD08-88DD-4AEF-9CE9-825405C261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DFD08-88DD-4AEF-9CE9-825405C261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732C-5942-47F8-8966-2C0F01962C39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F195-4B09-4084-9410-85C867069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A01D-BDA8-4D65-81C3-25D2CEE50613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DEE9-7E86-4F80-B30C-55DAB0CB5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393B-0FCF-45E0-A7B5-AABE80A9919E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97AB4-92A4-4D07-B3E6-64E408145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8706-F743-431F-933B-09726EDC5236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908F4F16-BCB6-4D4F-84E0-B0C2806C5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C6A2-4E85-4BF3-854D-46F6F9CA95F6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F77B-D578-44C2-B8BC-767B782B0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55C05-4C0D-4C6B-BB48-3FB93408A52B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DC83-1498-4AE5-9659-7E14EA6A5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B85F-E62B-4F02-9688-E835E857DF36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CE8D-EE96-44DD-9FD9-8C1AEB461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A256-8D1B-4566-8720-235DB337995D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65D2-E23C-4403-8AF4-2B34E38C1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6958-613D-41CA-BE6C-555AAB26D6AB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60B9-A620-4F9A-9B38-FA5963582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112B-BBA1-4AD1-B9E6-42DBB89F31FE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1219-8908-42D8-82FE-82B6B0489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8421-2CDF-46E6-943D-1494848B5A48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AE91F-6492-427D-AAEC-DA7AE3452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64DB7A-B9EF-4002-801A-4ADC772DE0F8}" type="datetime1">
              <a:rPr lang="en-US" smtClean="0"/>
              <a:pPr>
                <a:defRPr/>
              </a:pPr>
              <a:t>3/16/2013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54B3B9-64EB-4EF6-B183-6DE09EEA0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096" r:id="rId4"/>
    <p:sldLayoutId id="2147485097" r:id="rId5"/>
    <p:sldLayoutId id="2147485098" r:id="rId6"/>
    <p:sldLayoutId id="2147485103" r:id="rId7"/>
    <p:sldLayoutId id="2147485104" r:id="rId8"/>
    <p:sldLayoutId id="2147485105" r:id="rId9"/>
    <p:sldLayoutId id="2147485099" r:id="rId10"/>
    <p:sldLayoutId id="21474851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8EB4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8EB4E3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8EB4E3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8EB4E3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8EB4E3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347FD8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8EB4E3"/>
        </a:buClr>
        <a:buSzPct val="80000"/>
        <a:buFont typeface="Wingdings 2" pitchFamily="18" charset="2"/>
        <a:buChar char="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FAC090"/>
        </a:buClr>
        <a:buSzPct val="90000"/>
        <a:buFont typeface="Wingdings" pitchFamily="2" charset="2"/>
        <a:buChar char="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C3D69B"/>
        </a:buClr>
        <a:buFont typeface="Arial" charset="0"/>
        <a:buChar char="▪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▪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 3" pitchFamily="18" charset="2"/>
        <a:buChar char=""/>
        <a:defRPr lang="en-US"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9248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County of San Diego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20" name="Subtitle 9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957388"/>
          </a:xfrm>
        </p:spPr>
        <p:txBody>
          <a:bodyPr rtlCol="0">
            <a:normAutofit fontScale="55000" lnSpcReduction="20000"/>
          </a:bodyPr>
          <a:lstStyle/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8000" dirty="0" smtClean="0">
                <a:solidFill>
                  <a:srgbClr val="FFFFCC"/>
                </a:solidFill>
              </a:rPr>
              <a:t>Implementing Evidence Based Principles into Supervision  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8000" dirty="0" smtClean="0">
                <a:solidFill>
                  <a:srgbClr val="FFFFCC"/>
                </a:solidFill>
              </a:rPr>
              <a:t>March 20,2013</a:t>
            </a:r>
          </a:p>
        </p:txBody>
      </p:sp>
      <p:pic>
        <p:nvPicPr>
          <p:cNvPr id="2" name="Picture 9" descr="County of San Diego se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21920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Mack Jenkins, Chief Probation Officer County of San Diego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5260848"/>
            <a:ext cx="8534400" cy="1673352"/>
          </a:xfrm>
        </p:spPr>
        <p:txBody>
          <a:bodyPr/>
          <a:lstStyle/>
          <a:p>
            <a:r>
              <a:rPr lang="en-US" dirty="0" smtClean="0"/>
              <a:t>Community Resource Directory (CRD)</a:t>
            </a:r>
            <a:endParaRPr lang="en-US" dirty="0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3" cstate="print"/>
          <a:srcRect l="21164" t="15992" r="22094" b="9883"/>
          <a:stretch>
            <a:fillRect/>
          </a:stretch>
        </p:blipFill>
        <p:spPr bwMode="auto">
          <a:xfrm>
            <a:off x="1219200" y="228600"/>
            <a:ext cx="6934200" cy="47244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Community Resource Directory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latin typeface="+mn-lt"/>
              </a:rPr>
              <a:t>Online referrals to community services based on assessed risk and highest </a:t>
            </a:r>
            <a:r>
              <a:rPr lang="en-US" sz="2800" dirty="0" err="1" smtClean="0">
                <a:latin typeface="+mn-lt"/>
              </a:rPr>
              <a:t>criminogenic</a:t>
            </a:r>
            <a:r>
              <a:rPr lang="en-US" sz="2800" dirty="0" smtClean="0">
                <a:latin typeface="+mn-lt"/>
              </a:rPr>
              <a:t> needs according to evidence based principles:</a:t>
            </a:r>
            <a:br>
              <a:rPr lang="en-US" sz="2800" dirty="0" smtClean="0">
                <a:latin typeface="+mn-lt"/>
              </a:rPr>
            </a:br>
            <a:endParaRPr lang="en-US" sz="28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Supports  probation officer’s role as a case manager</a:t>
            </a:r>
            <a:br>
              <a:rPr lang="en-US" sz="2800" dirty="0" smtClean="0">
                <a:latin typeface="+mn-lt"/>
              </a:rPr>
            </a:br>
            <a:endParaRPr lang="en-US" sz="28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Assists in the delivery of services to offenders in pursuit of rehabilitation</a:t>
            </a:r>
            <a:br>
              <a:rPr lang="en-US" sz="2800" dirty="0" smtClean="0">
                <a:latin typeface="+mn-lt"/>
              </a:rPr>
            </a:br>
            <a:endParaRPr lang="en-US" sz="2800" dirty="0" smtClean="0">
              <a:latin typeface="+mn-lt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Allows for measurement of offender participation and progress </a:t>
            </a:r>
            <a:r>
              <a:rPr lang="en-US" sz="2800" smtClean="0">
                <a:latin typeface="+mn-lt"/>
              </a:rPr>
              <a:t>in treatment</a:t>
            </a:r>
            <a:endParaRPr lang="en-US" sz="2800" dirty="0" smtClean="0">
              <a:latin typeface="+mn-lt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260848"/>
            <a:ext cx="8077200" cy="1673352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CTC Brochure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78" t="17561" r="2439" b="10244"/>
          <a:stretch>
            <a:fillRect/>
          </a:stretch>
        </p:blipFill>
        <p:spPr bwMode="auto">
          <a:xfrm>
            <a:off x="990600" y="1617847"/>
            <a:ext cx="7086600" cy="516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CTC Brochure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898" t="17959" r="6939" b="18368"/>
          <a:stretch>
            <a:fillRect/>
          </a:stretch>
        </p:blipFill>
        <p:spPr bwMode="auto">
          <a:xfrm>
            <a:off x="984738" y="1549400"/>
            <a:ext cx="72448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CRD Fact Sheet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1250" t="10759" r="30000" b="6244"/>
          <a:stretch>
            <a:fillRect/>
          </a:stretch>
        </p:blipFill>
        <p:spPr bwMode="auto">
          <a:xfrm>
            <a:off x="2362200" y="1523999"/>
            <a:ext cx="4536016" cy="526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AB109: </a:t>
            </a:r>
            <a:br>
              <a:rPr lang="en-US" dirty="0" smtClean="0"/>
            </a:br>
            <a:r>
              <a:rPr lang="en-US" dirty="0" smtClean="0"/>
              <a:t>Our First Year Experience 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1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Fiscal Year To Date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0000" t="3890" r="30000" b="3891"/>
          <a:stretch>
            <a:fillRect/>
          </a:stretch>
        </p:blipFill>
        <p:spPr bwMode="auto">
          <a:xfrm>
            <a:off x="2286000" y="14478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9248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County of San Diego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20" name="Subtitle 9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924800" cy="1957388"/>
          </a:xfrm>
        </p:spPr>
        <p:txBody>
          <a:bodyPr rtlCol="0">
            <a:normAutofit fontScale="55000" lnSpcReduction="20000"/>
          </a:bodyPr>
          <a:lstStyle/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8000" dirty="0" smtClean="0">
                <a:solidFill>
                  <a:srgbClr val="FFFFCC"/>
                </a:solidFill>
              </a:rPr>
              <a:t>Implementing Evidence Based Principles into Supervision  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8000" dirty="0" smtClean="0">
                <a:solidFill>
                  <a:srgbClr val="FFFFCC"/>
                </a:solidFill>
              </a:rPr>
              <a:t>March 20,2013</a:t>
            </a:r>
          </a:p>
        </p:txBody>
      </p:sp>
      <p:pic>
        <p:nvPicPr>
          <p:cNvPr id="2" name="Picture 9" descr="County of San Diego se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21920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867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Mack Jenkins, Chief Probation Officer County of San Diego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Evidence-Based Practice </a:t>
            </a:r>
            <a:b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Strategic Initiatives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7213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Use Assessment Tools to assess actuarial risks and needs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Match Supervision to Risk Level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Individualized Case Plans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Incorporate into Sentencing Recommendations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648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Employ Incentives and Sanctions Continuum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Educate Stakeholders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Improve Officer Skills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Manage/Reduce Detention Population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Use Screen Tools for Diversion Strategies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Explore Detention Alternatives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Evidence-Based Practice </a:t>
            </a:r>
            <a:b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Supervision Model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371" t="16417" r="21296" b="3241"/>
          <a:stretch>
            <a:fillRect/>
          </a:stretch>
        </p:blipFill>
        <p:spPr bwMode="auto">
          <a:xfrm>
            <a:off x="1066800" y="1626810"/>
            <a:ext cx="6705600" cy="500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Incorporating Evidence-Based Practices   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lvl="1" indent="-319088">
              <a:buClr>
                <a:srgbClr val="8EB4E3"/>
              </a:buClr>
              <a:buSzPct val="80000"/>
            </a:pPr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Use of COMPAS </a:t>
            </a:r>
            <a:r>
              <a:rPr lang="en-US" sz="2800" dirty="0" smtClean="0">
                <a:latin typeface="+mn-lt"/>
              </a:rPr>
              <a:t>risk/needs assessment </a:t>
            </a:r>
            <a:r>
              <a:rPr lang="en-US" sz="2800" dirty="0" smtClean="0">
                <a:latin typeface="+mn-lt"/>
              </a:rPr>
              <a:t>to guide </a:t>
            </a:r>
            <a:r>
              <a:rPr lang="en-US" sz="2800" dirty="0" smtClean="0">
                <a:latin typeface="+mn-lt"/>
              </a:rPr>
              <a:t>service procurement  for population’s rehabilitation needs </a:t>
            </a:r>
          </a:p>
          <a:p>
            <a:endParaRPr lang="en-US" sz="2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 Expanded contracts with HHSA for mental health and substance abuse services</a:t>
            </a:r>
          </a:p>
          <a:p>
            <a:pPr marL="703263" lvl="2" indent="-319088">
              <a:buClr>
                <a:srgbClr val="8EB4E3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latin typeface="+mn-lt"/>
              </a:rPr>
              <a:t>Alcohol &amp; Drug Treatment : 6 outpatient &amp;  10 residential</a:t>
            </a:r>
          </a:p>
          <a:p>
            <a:pPr marL="703263" lvl="2" indent="-319088">
              <a:buClr>
                <a:srgbClr val="8EB4E3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latin typeface="+mn-lt"/>
              </a:rPr>
              <a:t>Mental Health Treatment :  6 outpatient &amp; 1 full service partnership</a:t>
            </a:r>
          </a:p>
          <a:p>
            <a:endParaRPr lang="en-US" sz="2800" dirty="0" smtClean="0">
              <a:latin typeface="+mn-lt"/>
            </a:endParaRPr>
          </a:p>
          <a:p>
            <a:pPr>
              <a:buNone/>
            </a:pPr>
            <a:endParaRPr lang="en-US" sz="2800" dirty="0" smtClean="0">
              <a:latin typeface="+mn-lt"/>
            </a:endParaRPr>
          </a:p>
          <a:p>
            <a:pPr lvl="1">
              <a:buNone/>
            </a:pP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None/>
            </a:pPr>
            <a:endParaRPr lang="en-US" sz="2800" dirty="0" smtClean="0">
              <a:latin typeface="+mn-lt"/>
            </a:endParaRPr>
          </a:p>
          <a:p>
            <a:pPr lvl="1"/>
            <a:endParaRPr lang="en-US" sz="2800" dirty="0" smtClean="0">
              <a:latin typeface="+mn-lt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5260848"/>
            <a:ext cx="8077200" cy="1673352"/>
          </a:xfrm>
        </p:spPr>
        <p:txBody>
          <a:bodyPr/>
          <a:lstStyle/>
          <a:p>
            <a:r>
              <a:rPr lang="en-US" dirty="0" smtClean="0"/>
              <a:t>Community Transition Center</a:t>
            </a:r>
            <a:br>
              <a:rPr lang="en-US" dirty="0" smtClean="0"/>
            </a:br>
            <a:r>
              <a:rPr lang="en-US" dirty="0" smtClean="0"/>
              <a:t>(CTC)</a:t>
            </a:r>
            <a:endParaRPr lang="en-US" dirty="0"/>
          </a:p>
        </p:txBody>
      </p:sp>
      <p:pic>
        <p:nvPicPr>
          <p:cNvPr id="7" name="Picture 6" descr="C:\Users\dsanchez\AppData\Local\Microsoft\Windows\Temporary Internet Files\Content.Outlook\DQ92NVAJ\CT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5531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Community Transition Center (CTC)</a:t>
            </a:r>
            <a:endParaRPr lang="en-US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Offenders are picked up from prison and transported to the CTC on the day of release </a:t>
            </a:r>
            <a:br>
              <a:rPr lang="en-US" sz="2600" dirty="0" smtClean="0">
                <a:latin typeface="+mn-lt"/>
              </a:rPr>
            </a:br>
            <a:endParaRPr lang="en-US" sz="2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+mn-lt"/>
              </a:rPr>
              <a:t>Criminogenic</a:t>
            </a:r>
            <a:r>
              <a:rPr lang="en-US" sz="2600" dirty="0" smtClean="0">
                <a:latin typeface="+mn-lt"/>
              </a:rPr>
              <a:t> needs are assessed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Physical and behavioral health issues are identified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Individuals are linked to needed services</a:t>
            </a:r>
            <a:br>
              <a:rPr lang="en-US" sz="2600" dirty="0" smtClean="0">
                <a:latin typeface="+mn-lt"/>
              </a:rPr>
            </a:br>
            <a:endParaRPr lang="en-US" sz="2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err="1" smtClean="0">
                <a:latin typeface="+mn-lt"/>
              </a:rPr>
              <a:t>Medi</a:t>
            </a:r>
            <a:r>
              <a:rPr lang="en-US" sz="2600" dirty="0" smtClean="0">
                <a:latin typeface="+mn-lt"/>
              </a:rPr>
              <a:t>-Cal/Low Income Health Program enrollment assistance available</a:t>
            </a:r>
          </a:p>
          <a:p>
            <a:endParaRPr lang="en-US" sz="2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Short-term transitional housing is available for up to 7 days 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C090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" y="5181600"/>
            <a:ext cx="9144000" cy="1673352"/>
          </a:xfrm>
        </p:spPr>
        <p:txBody>
          <a:bodyPr/>
          <a:lstStyle/>
          <a:p>
            <a:r>
              <a:rPr lang="en-US" dirty="0" smtClean="0"/>
              <a:t>Mandatory Supervision Offenders</a:t>
            </a:r>
            <a:br>
              <a:rPr lang="en-US" dirty="0" smtClean="0"/>
            </a:br>
            <a:r>
              <a:rPr lang="en-US" dirty="0" smtClean="0"/>
              <a:t>Supervision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029200"/>
          </a:xfrm>
        </p:spPr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To Develop and Implement Evidence Based Supervision and Treatment Practices to Reduce Recidivism to Protect Community Safety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633412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Thoroughly Assess Offenders in Order to Determine </a:t>
            </a:r>
            <a:r>
              <a:rPr lang="en-US" sz="2400" dirty="0" err="1" smtClean="0">
                <a:solidFill>
                  <a:schemeClr val="tx1"/>
                </a:solidFill>
              </a:rPr>
              <a:t>Criminogenic</a:t>
            </a:r>
            <a:r>
              <a:rPr lang="en-US" sz="2400" dirty="0" smtClean="0">
                <a:solidFill>
                  <a:schemeClr val="tx1"/>
                </a:solidFill>
              </a:rPr>
              <a:t> Risks and Needs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633412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Develop a Living Case Plan that will Adapt as the Offender Progresses from In-Custody into the Community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633412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Provide In-Custody Treatment to Address the Identified Risks and Needs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633412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Create a Seamless Transition form Custody to the Community 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  <a:p>
            <a:pPr lvl="1"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MSO Supervision Plan Goals </a:t>
            </a:r>
            <a:endParaRPr lang="en-US" sz="4200" b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 lvl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Leveraging Collaborative Justice Principles: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Pre-Sentence Assessment and Case Planning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In-Custody Reentry Services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Pre-release Court Hearing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Proactive Supervision in the Community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Regular Status Hearings with the Court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Incentive Based Supervision Step-Down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Promotion of Self-Sufficiency &amp; Aftercare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Mandatory Supervision Offenders</a:t>
            </a:r>
            <a:b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4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Supervision Plan </a:t>
            </a:r>
            <a:endParaRPr lang="en-US" sz="4200" b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4F16-BCB6-4D4F-84E0-B0C2806C54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10106</TotalTime>
  <Words>355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County of San Diego   </vt:lpstr>
      <vt:lpstr>Evidence-Based Practice  Strategic Initiatives </vt:lpstr>
      <vt:lpstr>Evidence-Based Practice  Supervision Model</vt:lpstr>
      <vt:lpstr>Incorporating Evidence-Based Practices   </vt:lpstr>
      <vt:lpstr>Community Transition Center (CTC)</vt:lpstr>
      <vt:lpstr>Community Transition Center (CTC)</vt:lpstr>
      <vt:lpstr>Mandatory Supervision Offenders Supervision Plan</vt:lpstr>
      <vt:lpstr>MSO Supervision Plan Goals </vt:lpstr>
      <vt:lpstr>Mandatory Supervision Offenders Supervision Plan </vt:lpstr>
      <vt:lpstr>Community Resource Directory (CRD)</vt:lpstr>
      <vt:lpstr>Community Resource Directory </vt:lpstr>
      <vt:lpstr>Appendix</vt:lpstr>
      <vt:lpstr>CTC Brochure </vt:lpstr>
      <vt:lpstr>CTC Brochure </vt:lpstr>
      <vt:lpstr>CRD Fact Sheet </vt:lpstr>
      <vt:lpstr>AB109:  Our First Year Experience  </vt:lpstr>
      <vt:lpstr>Fiscal Year To Date</vt:lpstr>
      <vt:lpstr>County of San Diego   </vt:lpstr>
    </vt:vector>
  </TitlesOfParts>
  <Company>San Diego County District Attorney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Bush</dc:creator>
  <cp:lastModifiedBy>kmillig1</cp:lastModifiedBy>
  <cp:revision>531</cp:revision>
  <dcterms:created xsi:type="dcterms:W3CDTF">2011-05-10T21:42:21Z</dcterms:created>
  <dcterms:modified xsi:type="dcterms:W3CDTF">2013-03-17T05:30:46Z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137282830</vt:i4>
  </property>
  <property fmtid="{D5CDD505-2E9C-101B-9397-08002B2CF9AE}" pid="3" name="_NewReviewCycle">
    <vt:lpwstr/>
  </property>
  <property fmtid="{D5CDD505-2E9C-101B-9397-08002B2CF9AE}" pid="4" name="_EmailSubject">
    <vt:lpwstr>Request to Present at the CPOC meeting </vt:lpwstr>
  </property>
  <property fmtid="{D5CDD505-2E9C-101B-9397-08002B2CF9AE}" pid="5" name="_AuthorEmail">
    <vt:lpwstr>Mack.Jenkins@sdcounty.ca.gov</vt:lpwstr>
  </property>
  <property fmtid="{D5CDD505-2E9C-101B-9397-08002B2CF9AE}" pid="6" name="_AuthorEmailDisplayName">
    <vt:lpwstr>Jenkins, Mack</vt:lpwstr>
  </property>
  <property fmtid="{D5CDD505-2E9C-101B-9397-08002B2CF9AE}" pid="7" name="_PreviousAdHocReviewCycleID">
    <vt:i4>-1480132950</vt:i4>
  </property>
</Properties>
</file>