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>
            <a:noAutofit/>
          </a:bodyPr>
          <a:lstStyle/>
          <a:p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0" y="3812977"/>
            <a:ext cx="9144000" cy="2536031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rot="10800000">
            <a:off x="401836" y="5357810"/>
            <a:ext cx="8349258" cy="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>
            <a:lvl1pPr marL="132155" indent="-132155" defTabSz="164300">
              <a:spcBef>
                <a:spcPts val="492"/>
              </a:spcBef>
              <a:defRPr sz="1280"/>
            </a:lvl1pPr>
          </a:lstStyle>
          <a:p>
            <a:pPr marL="187960" indent="-187960" defTabSz="233679">
              <a:spcBef>
                <a:spcPts val="700"/>
              </a:spcBef>
              <a:defRPr sz="1280"/>
            </a:pPr>
            <a:endParaRPr dirty="0"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1836" y="3911203"/>
            <a:ext cx="8340328" cy="1553766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85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5"/>
          </p:nvPr>
        </p:nvSpPr>
        <p:spPr>
          <a:xfrm>
            <a:off x="401836" y="5393531"/>
            <a:ext cx="8340328" cy="8661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0783" y="6465094"/>
            <a:ext cx="239288" cy="241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4527352" cy="6858000"/>
          </a:xfrm>
          <a:prstGeom prst="rect">
            <a:avLst/>
          </a:prstGeom>
        </p:spPr>
        <p:txBody>
          <a:bodyPr lIns="64291" tIns="32145" rIns="64291" bIns="32145">
            <a:noAutofit/>
          </a:bodyPr>
          <a:lstStyle/>
          <a:p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38117" y="1107281"/>
            <a:ext cx="3795117" cy="894"/>
          </a:xfrm>
          <a:prstGeom prst="rect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938117" y="508992"/>
            <a:ext cx="3795117" cy="50899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4"/>
          </p:nvPr>
        </p:nvSpPr>
        <p:spPr>
          <a:xfrm>
            <a:off x="4938117" y="1268016"/>
            <a:ext cx="3795117" cy="508099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1836" y="1107281"/>
            <a:ext cx="8340328" cy="894"/>
          </a:xfrm>
          <a:prstGeom prst="rect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401836" y="508992"/>
            <a:ext cx="8340328" cy="50899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CFBF-B49B-4DCA-9900-367D57C2D16C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FD91-6026-4777-8B9A-95036842C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 Bernardino </a:t>
            </a:r>
            <a:r>
              <a:rPr lang="en-US" dirty="0" smtClean="0"/>
              <a:t>County</a:t>
            </a:r>
            <a:br>
              <a:rPr lang="en-US" dirty="0" smtClean="0"/>
            </a:br>
            <a:r>
              <a:rPr lang="en-US" dirty="0" smtClean="0"/>
              <a:t>SB 1143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6600" y="2971800"/>
            <a:ext cx="54102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Research and Planning</a:t>
            </a:r>
          </a:p>
          <a:p>
            <a:r>
              <a:rPr lang="en-US" dirty="0" smtClean="0"/>
              <a:t>Collaborations</a:t>
            </a:r>
          </a:p>
          <a:p>
            <a:r>
              <a:rPr lang="en-US" dirty="0" smtClean="0"/>
              <a:t>Restructuring Discipline System</a:t>
            </a:r>
          </a:p>
          <a:p>
            <a:r>
              <a:rPr lang="en-US" dirty="0" smtClean="0"/>
              <a:t>Programs</a:t>
            </a:r>
          </a:p>
          <a:p>
            <a:r>
              <a:rPr lang="en-US" dirty="0" smtClean="0"/>
              <a:t>Trainings</a:t>
            </a:r>
          </a:p>
          <a:p>
            <a:r>
              <a:rPr lang="en-US" dirty="0" smtClean="0"/>
              <a:t>Pending</a:t>
            </a:r>
          </a:p>
          <a:p>
            <a:r>
              <a:rPr lang="en-US" dirty="0" smtClean="0"/>
              <a:t>Lesson Learned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0"/>
            <a:ext cx="5105400" cy="1143000"/>
          </a:xfrm>
        </p:spPr>
        <p:txBody>
          <a:bodyPr/>
          <a:lstStyle/>
          <a:p>
            <a:r>
              <a:rPr lang="en-US" dirty="0" smtClean="0"/>
              <a:t>Contra Costa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819400"/>
            <a:ext cx="4800600" cy="3505200"/>
          </a:xfrm>
        </p:spPr>
        <p:txBody>
          <a:bodyPr/>
          <a:lstStyle/>
          <a:p>
            <a:r>
              <a:rPr lang="en-US" dirty="0" smtClean="0"/>
              <a:t>BMS &amp; Separation Training</a:t>
            </a:r>
          </a:p>
          <a:p>
            <a:r>
              <a:rPr lang="en-US" dirty="0" smtClean="0"/>
              <a:t>SIPP Training</a:t>
            </a:r>
            <a:endParaRPr lang="en-US" dirty="0"/>
          </a:p>
        </p:txBody>
      </p:sp>
      <p:pic>
        <p:nvPicPr>
          <p:cNvPr id="1026" name="Picture 1" descr="Description: cid:image001.png@01CCE1AC.218F3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23325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jpeg" descr="pasted-image.jpe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t="14711"/>
          <a:stretch>
            <a:fillRect/>
          </a:stretch>
        </p:blipFill>
        <p:spPr>
          <a:xfrm>
            <a:off x="0" y="-1"/>
            <a:ext cx="9144000" cy="3018452"/>
          </a:xfrm>
          <a:prstGeom prst="rect">
            <a:avLst/>
          </a:prstGeom>
        </p:spPr>
      </p:pic>
      <p:sp>
        <p:nvSpPr>
          <p:cNvPr id="129" name="Rectangle"/>
          <p:cNvSpPr txBox="1">
            <a:spLocks noGrp="1"/>
          </p:cNvSpPr>
          <p:nvPr>
            <p:ph type="body" idx="1"/>
          </p:nvPr>
        </p:nvSpPr>
        <p:spPr>
          <a:xfrm>
            <a:off x="0" y="2756434"/>
            <a:ext cx="9152930" cy="3592574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 sz="2400" b="1"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  <p:sp>
        <p:nvSpPr>
          <p:cNvPr id="130" name="Line"/>
          <p:cNvSpPr>
            <a:spLocks noGrp="1"/>
          </p:cNvSpPr>
          <p:nvPr>
            <p:ph type="body" idx="14"/>
          </p:nvPr>
        </p:nvSpPr>
        <p:spPr>
          <a:xfrm rot="10800000">
            <a:off x="392906" y="5500685"/>
            <a:ext cx="8349258" cy="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00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321457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31" name="Senate bill 1143…"/>
          <p:cNvSpPr txBox="1">
            <a:spLocks noGrp="1"/>
          </p:cNvSpPr>
          <p:nvPr>
            <p:ph type="title"/>
          </p:nvPr>
        </p:nvSpPr>
        <p:spPr>
          <a:xfrm>
            <a:off x="22104" y="2904946"/>
            <a:ext cx="9099793" cy="23038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280337">
              <a:defRPr sz="9300"/>
            </a:pPr>
            <a:r>
              <a:rPr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Senate</a:t>
            </a:r>
            <a:r>
              <a:rPr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ill</a:t>
            </a:r>
            <a:r>
              <a:rPr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1143 </a:t>
            </a:r>
          </a:p>
          <a:p>
            <a:pPr algn="ctr" defTabSz="280337">
              <a:defRPr sz="9300"/>
            </a:pPr>
            <a:r>
              <a:rPr lang="en-US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oom </a:t>
            </a:r>
            <a:r>
              <a:rPr lang="en-US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onfinement</a:t>
            </a:r>
            <a:endParaRPr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San  Bernardino County Probation"/>
          <p:cNvSpPr txBox="1">
            <a:spLocks noGrp="1"/>
          </p:cNvSpPr>
          <p:nvPr>
            <p:ph type="body" idx="15"/>
          </p:nvPr>
        </p:nvSpPr>
        <p:spPr>
          <a:xfrm>
            <a:off x="0" y="6172200"/>
            <a:ext cx="8742165" cy="6551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2500"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SzTx/>
              <a:buNone/>
              <a:defRPr sz="4800" i="1">
                <a:solidFill>
                  <a:srgbClr val="747676"/>
                </a:solidFill>
              </a:defRPr>
            </a:lvl1pPr>
          </a:lstStyle>
          <a:p>
            <a:r>
              <a:rPr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  Bernardino County Probation</a:t>
            </a:r>
          </a:p>
        </p:txBody>
      </p:sp>
      <p:pic>
        <p:nvPicPr>
          <p:cNvPr id="133" name="BC31FD40-79C3-4250-A2B8-5239A99BEFD1-L0-001.png" descr="BC31FD40-79C3-4250-A2B8-5239A99BEFD1-L0-00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76959" y="5001182"/>
            <a:ext cx="999139" cy="999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"/>
          <p:cNvSpPr txBox="1">
            <a:spLocks noGrp="1"/>
          </p:cNvSpPr>
          <p:nvPr>
            <p:ph type="body" sz="quarter" idx="1"/>
          </p:nvPr>
        </p:nvSpPr>
        <p:spPr>
          <a:xfrm>
            <a:off x="4159306" y="1107281"/>
            <a:ext cx="4573930" cy="89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defTabSz="61720">
              <a:spcBef>
                <a:spcPts val="0"/>
              </a:spcBef>
              <a:buNone/>
              <a:defRPr sz="1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36" name="Planning"/>
          <p:cNvSpPr txBox="1">
            <a:spLocks noGrp="1"/>
          </p:cNvSpPr>
          <p:nvPr>
            <p:ph type="title"/>
          </p:nvPr>
        </p:nvSpPr>
        <p:spPr>
          <a:xfrm>
            <a:off x="5148224" y="427429"/>
            <a:ext cx="3149102" cy="6631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sp>
        <p:nvSpPr>
          <p:cNvPr id="137" name="May 2015…"/>
          <p:cNvSpPr txBox="1">
            <a:spLocks noGrp="1"/>
          </p:cNvSpPr>
          <p:nvPr>
            <p:ph type="body" idx="14"/>
          </p:nvPr>
        </p:nvSpPr>
        <p:spPr>
          <a:xfrm>
            <a:off x="3981409" y="1285875"/>
            <a:ext cx="4929724" cy="52495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85000" lnSpcReduction="20000"/>
          </a:bodyPr>
          <a:lstStyle/>
          <a:p>
            <a:pPr marL="299826" indent="-299826" defTabSz="565765"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Research</a:t>
            </a:r>
          </a:p>
          <a:p>
            <a:pPr marL="299826" indent="-299826" defTabSz="565765"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99826" indent="-299826" defTabSz="565765"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need to make a full culture shift from corrective to rehabilitative.</a:t>
            </a:r>
          </a:p>
          <a:p>
            <a:pPr marL="299826" indent="-299826" defTabSz="565765">
              <a:lnSpc>
                <a:spcPct val="80000"/>
              </a:lnSpc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99826" indent="-299826" defTabSz="565765">
              <a:lnSpc>
                <a:spcPct val="80000"/>
              </a:lnSpc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Develop alternative behavior management options and responses</a:t>
            </a:r>
          </a:p>
          <a:p>
            <a:pPr marL="590566" lvl="1" indent="-299826" defTabSz="565765">
              <a:lnSpc>
                <a:spcPct val="80000"/>
              </a:lnSpc>
              <a:spcBef>
                <a:spcPts val="211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99826" indent="-299826" defTabSz="565765">
              <a:lnSpc>
                <a:spcPct val="80000"/>
              </a:lnSpc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Train and educate staff with tools necessary to manage behavior. </a:t>
            </a:r>
          </a:p>
          <a:p>
            <a:pPr marL="299826" indent="-299826" defTabSz="565765">
              <a:lnSpc>
                <a:spcPct val="80000"/>
              </a:lnSpc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99826" indent="-299826" defTabSz="565765">
              <a:lnSpc>
                <a:spcPct val="80000"/>
              </a:lnSpc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Change policy and procedure to adjust to the culture shift.</a:t>
            </a:r>
          </a:p>
          <a:p>
            <a:pPr marL="299826" indent="-299826" defTabSz="565765">
              <a:lnSpc>
                <a:spcPct val="80000"/>
              </a:lnSpc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99826" indent="-299826" defTabSz="565765">
              <a:lnSpc>
                <a:spcPct val="80000"/>
              </a:lnSpc>
              <a:spcBef>
                <a:spcPts val="0"/>
              </a:spcBef>
              <a:buSzPct val="45000"/>
              <a:buBlip>
                <a:blip r:embed="rId2"/>
              </a:buBlip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collection and monitoring.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Court Building"/>
          <p:cNvSpPr/>
          <p:nvPr/>
        </p:nvSpPr>
        <p:spPr>
          <a:xfrm>
            <a:off x="4190421" y="276551"/>
            <a:ext cx="763159" cy="763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8"/>
                </a:lnTo>
                <a:lnTo>
                  <a:pt x="20444" y="19858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A6BBBB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  <p:pic>
        <p:nvPicPr>
          <p:cNvPr id="139" name="pasted-image.png" descr="pasted-image.png"/>
          <p:cNvPicPr>
            <a:picLocks noChangeAspect="1"/>
          </p:cNvPicPr>
          <p:nvPr/>
        </p:nvPicPr>
        <p:blipFill>
          <a:blip r:embed="rId3" cstate="print">
            <a:extLst/>
          </a:blip>
          <a:srcRect l="2319" r="50812"/>
          <a:stretch>
            <a:fillRect/>
          </a:stretch>
        </p:blipFill>
        <p:spPr>
          <a:xfrm>
            <a:off x="0" y="857250"/>
            <a:ext cx="3862317" cy="520994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"/>
          <p:cNvSpPr/>
          <p:nvPr/>
        </p:nvSpPr>
        <p:spPr>
          <a:xfrm>
            <a:off x="20302" y="0"/>
            <a:ext cx="3908761" cy="6804117"/>
          </a:xfrm>
          <a:prstGeom prst="rect">
            <a:avLst/>
          </a:prstGeom>
          <a:solidFill>
            <a:srgbClr val="FFFFFF">
              <a:alpha val="34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 bldLvl="5" animBg="1" advAuto="0"/>
      <p:bldP spid="13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jpeg" descr="pasted-image.jpe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l="21629" r="21629"/>
          <a:stretch>
            <a:fillRect/>
          </a:stretch>
        </p:blipFill>
        <p:spPr>
          <a:xfrm>
            <a:off x="5089985" y="-17023"/>
            <a:ext cx="4345020" cy="6891980"/>
          </a:xfrm>
          <a:prstGeom prst="rect">
            <a:avLst/>
          </a:prstGeom>
        </p:spPr>
      </p:pic>
      <p:sp>
        <p:nvSpPr>
          <p:cNvPr id="147" name="Line"/>
          <p:cNvSpPr>
            <a:spLocks noGrp="1"/>
          </p:cNvSpPr>
          <p:nvPr>
            <p:ph type="body" sz="quarter" idx="1"/>
          </p:nvPr>
        </p:nvSpPr>
        <p:spPr>
          <a:xfrm rot="10800000">
            <a:off x="304800" y="2133600"/>
            <a:ext cx="4536284" cy="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>
            <a:normAutofit fontScale="25000" lnSpcReduction="20000"/>
          </a:bodyPr>
          <a:lstStyle/>
          <a:p>
            <a:pPr marL="0" indent="0" defTabSz="51432">
              <a:spcBef>
                <a:spcPts val="0"/>
              </a:spcBef>
              <a:buNone/>
              <a:defRPr sz="16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48" name="What we are doing"/>
          <p:cNvSpPr txBox="1">
            <a:spLocks noGrp="1"/>
          </p:cNvSpPr>
          <p:nvPr>
            <p:ph type="title"/>
          </p:nvPr>
        </p:nvSpPr>
        <p:spPr>
          <a:xfrm>
            <a:off x="401836" y="267891"/>
            <a:ext cx="4536281" cy="10715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20623">
              <a:defRPr sz="8700"/>
            </a:lvl1pPr>
          </a:lstStyle>
          <a:p>
            <a:r>
              <a:rPr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we are doing</a:t>
            </a:r>
          </a:p>
        </p:txBody>
      </p:sp>
      <p:sp>
        <p:nvSpPr>
          <p:cNvPr id="149" name="Positive Behavioral Interventions and Supports (PBIS)…"/>
          <p:cNvSpPr txBox="1">
            <a:spLocks noGrp="1"/>
          </p:cNvSpPr>
          <p:nvPr>
            <p:ph type="body" idx="14"/>
          </p:nvPr>
        </p:nvSpPr>
        <p:spPr>
          <a:xfrm>
            <a:off x="125015" y="2133600"/>
            <a:ext cx="4929188" cy="4563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47500" lnSpcReduction="20000"/>
          </a:bodyPr>
          <a:lstStyle/>
          <a:p>
            <a:pPr marL="421241" indent="-421241" defTabSz="349138">
              <a:lnSpc>
                <a:spcPct val="150000"/>
              </a:lnSpc>
              <a:spcBef>
                <a:spcPts val="352"/>
              </a:spcBef>
              <a:defRPr sz="4000" i="1">
                <a:solidFill>
                  <a:srgbClr val="747676"/>
                </a:solidFill>
              </a:defRPr>
            </a:pPr>
            <a:r>
              <a:rPr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Positive Behavioral Interventions and Supports (PBIS)</a:t>
            </a:r>
          </a:p>
          <a:p>
            <a:pPr marL="421241" indent="-421241" defTabSz="349138">
              <a:lnSpc>
                <a:spcPct val="150000"/>
              </a:lnSpc>
              <a:spcBef>
                <a:spcPts val="352"/>
              </a:spcBef>
              <a:defRPr sz="4000" i="1">
                <a:solidFill>
                  <a:srgbClr val="747676"/>
                </a:solidFill>
              </a:defRPr>
            </a:pPr>
            <a:r>
              <a:rPr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Behavior Dollar System</a:t>
            </a:r>
          </a:p>
          <a:p>
            <a:pPr marL="421241" indent="-421241" defTabSz="349138">
              <a:lnSpc>
                <a:spcPct val="150000"/>
              </a:lnSpc>
              <a:spcBef>
                <a:spcPts val="352"/>
              </a:spcBef>
              <a:defRPr sz="4000" i="1">
                <a:solidFill>
                  <a:srgbClr val="747676"/>
                </a:solidFill>
              </a:defRPr>
            </a:pPr>
            <a:r>
              <a:rPr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Steps in utilizing room confinement </a:t>
            </a:r>
          </a:p>
          <a:p>
            <a:pPr marL="982899" lvl="2" indent="-421241" defTabSz="349138">
              <a:lnSpc>
                <a:spcPct val="150000"/>
              </a:lnSpc>
              <a:spcBef>
                <a:spcPts val="352"/>
              </a:spcBef>
              <a:buSzPct val="45000"/>
              <a:defRPr sz="4000" i="1">
                <a:solidFill>
                  <a:srgbClr val="747676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Refocusing Options</a:t>
            </a:r>
          </a:p>
          <a:p>
            <a:pPr marL="982899" lvl="2" indent="-421241" defTabSz="349138">
              <a:lnSpc>
                <a:spcPct val="150000"/>
              </a:lnSpc>
              <a:spcBef>
                <a:spcPts val="352"/>
              </a:spcBef>
              <a:buSzPct val="45000"/>
              <a:defRPr sz="4000" i="1">
                <a:solidFill>
                  <a:srgbClr val="747676"/>
                </a:solidFill>
              </a:defRPr>
            </a:pPr>
            <a:r>
              <a:rPr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Room </a:t>
            </a:r>
            <a:r>
              <a:rPr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confinement </a:t>
            </a:r>
            <a:r>
              <a:rPr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contract</a:t>
            </a:r>
            <a:endParaRPr lang="en-US" sz="3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982899" lvl="2" indent="-421241" defTabSz="349138">
              <a:lnSpc>
                <a:spcPct val="150000"/>
              </a:lnSpc>
              <a:spcBef>
                <a:spcPts val="352"/>
              </a:spcBef>
              <a:buSzPct val="45000"/>
              <a:defRPr sz="4000" i="1">
                <a:solidFill>
                  <a:srgbClr val="747676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If youth confined more than 4 hrs, an Individualized Treatment Plan will be implemented</a:t>
            </a:r>
            <a:endParaRPr sz="3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21241" indent="-421241" defTabSz="349138">
              <a:lnSpc>
                <a:spcPct val="150000"/>
              </a:lnSpc>
              <a:spcBef>
                <a:spcPts val="352"/>
              </a:spcBef>
              <a:defRPr sz="4000" i="1">
                <a:solidFill>
                  <a:srgbClr val="747676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Programs </a:t>
            </a:r>
          </a:p>
          <a:p>
            <a:pPr marL="421241" indent="-421241" defTabSz="349138">
              <a:lnSpc>
                <a:spcPct val="150000"/>
              </a:lnSpc>
              <a:spcBef>
                <a:spcPts val="352"/>
              </a:spcBef>
              <a:defRPr sz="4000" i="1">
                <a:solidFill>
                  <a:srgbClr val="747676"/>
                </a:solidFill>
              </a:defRPr>
            </a:pPr>
            <a:r>
              <a:rPr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Staff Training</a:t>
            </a:r>
            <a:endParaRPr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 advAuto="0"/>
      <p:bldP spid="149" grpId="0" build="p" bldLvl="5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defTabSz="61720">
              <a:spcBef>
                <a:spcPts val="0"/>
              </a:spcBef>
              <a:buNone/>
              <a:defRPr sz="1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68" name="staFF TRAINING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76299" cy="1106634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STAFF </a:t>
            </a:r>
            <a:r>
              <a:rPr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TRAINING</a:t>
            </a:r>
            <a:endParaRPr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S.B. 1143, negative effects of confinement and  culture change…"/>
          <p:cNvSpPr txBox="1">
            <a:spLocks noGrp="1"/>
          </p:cNvSpPr>
          <p:nvPr>
            <p:ph type="body" idx="13"/>
          </p:nvPr>
        </p:nvSpPr>
        <p:spPr>
          <a:xfrm>
            <a:off x="58600" y="1484989"/>
            <a:ext cx="8367012" cy="5080993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77500" lnSpcReduction="20000"/>
          </a:bodyPr>
          <a:lstStyle/>
          <a:p>
            <a:pPr marL="651894" lvl="1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Behavior Management</a:t>
            </a:r>
          </a:p>
          <a:p>
            <a:pPr marL="651894" lvl="1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Motivational Interviewing</a:t>
            </a:r>
          </a:p>
          <a:p>
            <a:pPr marL="651894" lvl="1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Conflict Resolution</a:t>
            </a:r>
          </a:p>
          <a:p>
            <a:pPr marL="651894" lvl="1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dirty="0" smtClean="0">
                <a:latin typeface="Arial" pitchFamily="34" charset="0"/>
                <a:cs typeface="Arial" pitchFamily="34" charset="0"/>
              </a:rPr>
              <a:t>Trauma </a:t>
            </a:r>
            <a:r>
              <a:rPr dirty="0">
                <a:latin typeface="Arial" pitchFamily="34" charset="0"/>
                <a:cs typeface="Arial" pitchFamily="34" charset="0"/>
              </a:rPr>
              <a:t>Informed </a:t>
            </a:r>
            <a:r>
              <a:rPr dirty="0" smtClean="0">
                <a:latin typeface="Arial" pitchFamily="34" charset="0"/>
                <a:cs typeface="Arial" pitchFamily="34" charset="0"/>
              </a:rPr>
              <a:t>Care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51894" lvl="1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New Trainings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982281" lvl="2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S.B. 1143, negative effects of confinement and  culture change </a:t>
            </a:r>
          </a:p>
          <a:p>
            <a:pPr marL="982281" lvl="2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Steps in Utilizing Room Confinement</a:t>
            </a:r>
          </a:p>
          <a:p>
            <a:pPr marL="982281" lvl="2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dirty="0" smtClean="0">
                <a:latin typeface="Arial" pitchFamily="34" charset="0"/>
                <a:cs typeface="Arial" pitchFamily="34" charset="0"/>
              </a:rPr>
              <a:t>Behavior </a:t>
            </a:r>
            <a:r>
              <a:rPr dirty="0">
                <a:latin typeface="Arial" pitchFamily="34" charset="0"/>
                <a:cs typeface="Arial" pitchFamily="34" charset="0"/>
              </a:rPr>
              <a:t>Dollar System</a:t>
            </a:r>
          </a:p>
          <a:p>
            <a:pPr marL="982281" lvl="2" indent="-380977" defTabSz="527190">
              <a:lnSpc>
                <a:spcPct val="125000"/>
              </a:lnSpc>
              <a:spcBef>
                <a:spcPts val="0"/>
              </a:spcBef>
              <a:defRPr sz="3600"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dirty="0" smtClean="0">
                <a:latin typeface="Arial" pitchFamily="34" charset="0"/>
                <a:cs typeface="Arial" pitchFamily="34" charset="0"/>
              </a:rPr>
              <a:t>Positive </a:t>
            </a:r>
            <a:r>
              <a:rPr dirty="0">
                <a:latin typeface="Arial" pitchFamily="34" charset="0"/>
                <a:cs typeface="Arial" pitchFamily="34" charset="0"/>
              </a:rPr>
              <a:t>Behavioral Interventions and Supports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defTabSz="61720">
              <a:spcBef>
                <a:spcPts val="0"/>
              </a:spcBef>
              <a:buNone/>
              <a:defRPr sz="1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89" name="Staff resistance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187525" cy="9252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100"/>
            </a:lvl1pPr>
          </a:lstStyle>
          <a:p>
            <a:r>
              <a:rPr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Staff resistance</a:t>
            </a:r>
          </a:p>
        </p:txBody>
      </p:sp>
      <p:sp>
        <p:nvSpPr>
          <p:cNvPr id="190" name="Our initial training of staff was very difficult.…"/>
          <p:cNvSpPr txBox="1">
            <a:spLocks noGrp="1"/>
          </p:cNvSpPr>
          <p:nvPr>
            <p:ph type="body" idx="13"/>
          </p:nvPr>
        </p:nvSpPr>
        <p:spPr>
          <a:xfrm>
            <a:off x="401834" y="1322517"/>
            <a:ext cx="8340332" cy="508099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2500" lnSpcReduction="20000"/>
          </a:bodyPr>
          <a:lstStyle/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Our initial training of staff was very difficult.</a:t>
            </a:r>
          </a:p>
          <a:p>
            <a:pPr marL="0" indent="0" defTabSz="642915">
              <a:spcBef>
                <a:spcPts val="0"/>
              </a:spcBef>
              <a:buNone/>
              <a:defRPr sz="4200">
                <a:latin typeface="Corbel"/>
                <a:ea typeface="Corbel"/>
                <a:cs typeface="Corbel"/>
                <a:sym typeface="Corbel"/>
              </a:defRPr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Staff were stuck in old patterns of thinking. </a:t>
            </a:r>
          </a:p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Equipping staff with the resources and tools as well as sharing ideas and talking processes through for many months has helped.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n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defTabSz="61720">
              <a:spcBef>
                <a:spcPts val="0"/>
              </a:spcBef>
              <a:buNone/>
              <a:defRPr sz="1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85" name="Staff buy in"/>
          <p:cNvSpPr txBox="1">
            <a:spLocks noGrp="1"/>
          </p:cNvSpPr>
          <p:nvPr>
            <p:ph type="title"/>
          </p:nvPr>
        </p:nvSpPr>
        <p:spPr>
          <a:xfrm>
            <a:off x="401835" y="508992"/>
            <a:ext cx="8148595" cy="9252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100"/>
            </a:lvl1pPr>
          </a:lstStyle>
          <a:p>
            <a:r>
              <a:rPr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Staff buy in</a:t>
            </a:r>
          </a:p>
        </p:txBody>
      </p:sp>
      <p:sp>
        <p:nvSpPr>
          <p:cNvPr id="186" name="Communication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70000" lnSpcReduction="20000"/>
          </a:bodyPr>
          <a:lstStyle/>
          <a:p>
            <a:pPr marL="429296" indent="-429296" defTabSz="636485">
              <a:spcBef>
                <a:spcPts val="0"/>
              </a:spcBef>
              <a:defRPr sz="41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 Communication </a:t>
            </a:r>
          </a:p>
          <a:p>
            <a:pPr marL="1011911" lvl="2" indent="-357746" defTabSz="636485">
              <a:spcBef>
                <a:spcPts val="0"/>
              </a:spcBef>
              <a:defRPr sz="34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The more information we gave, it was easier for staff to understand and buy in.</a:t>
            </a:r>
          </a:p>
          <a:p>
            <a:pPr marL="429296" indent="-429296" defTabSz="636485">
              <a:spcBef>
                <a:spcPts val="0"/>
              </a:spcBef>
              <a:defRPr sz="41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We offered staff opportunities to voice input and ideas and have made them apart of the process.</a:t>
            </a:r>
          </a:p>
          <a:p>
            <a:pPr marL="0" indent="0" defTabSz="636485">
              <a:spcBef>
                <a:spcPts val="0"/>
              </a:spcBef>
              <a:buNone/>
              <a:defRPr sz="41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429296" indent="-429296" defTabSz="636485">
              <a:spcBef>
                <a:spcPts val="0"/>
              </a:spcBef>
              <a:defRPr sz="41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Briefings </a:t>
            </a:r>
          </a:p>
          <a:p>
            <a:pPr marL="1011911" lvl="2" indent="-357746" defTabSz="636485">
              <a:spcBef>
                <a:spcPts val="0"/>
              </a:spcBef>
              <a:defRPr sz="34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Talking about it daily in briefings and staff sharing ideas of what has worked and what doesn’t work.</a:t>
            </a:r>
          </a:p>
          <a:p>
            <a:pPr marL="429296" indent="-429296" defTabSz="636485">
              <a:spcBef>
                <a:spcPts val="0"/>
              </a:spcBef>
              <a:defRPr sz="41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How things are introduced and explained is key.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 advAuto="0"/>
      <p:bldP spid="18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in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defTabSz="61720">
              <a:spcBef>
                <a:spcPts val="0"/>
              </a:spcBef>
              <a:buNone/>
              <a:defRPr sz="1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93" name="Still pending"/>
          <p:cNvSpPr txBox="1">
            <a:spLocks noGrp="1"/>
          </p:cNvSpPr>
          <p:nvPr>
            <p:ph type="title"/>
          </p:nvPr>
        </p:nvSpPr>
        <p:spPr>
          <a:xfrm>
            <a:off x="401836" y="508992"/>
            <a:ext cx="8101876" cy="9252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100"/>
            </a:lvl1pPr>
          </a:lstStyle>
          <a:p>
            <a:r>
              <a:rPr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Still pending</a:t>
            </a:r>
          </a:p>
        </p:txBody>
      </p:sp>
      <p:sp>
        <p:nvSpPr>
          <p:cNvPr id="194" name="Procedural changes finalized-Pending Title 15 revisions.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2500" lnSpcReduction="20000"/>
          </a:bodyPr>
          <a:lstStyle/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Procedural changes finalized-Pending Title 15 revisions.</a:t>
            </a:r>
          </a:p>
          <a:p>
            <a:pPr marL="0" indent="0" defTabSz="642915">
              <a:spcBef>
                <a:spcPts val="0"/>
              </a:spcBef>
              <a:buNone/>
              <a:defRPr sz="4200">
                <a:latin typeface="Corbel"/>
                <a:ea typeface="Corbel"/>
                <a:cs typeface="Corbel"/>
                <a:sym typeface="Corbel"/>
              </a:defRPr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Staff fully trained on PBIS</a:t>
            </a:r>
          </a:p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Full implementation of PBIS</a:t>
            </a:r>
          </a:p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433632" indent="-433632" defTabSz="642915">
              <a:spcBef>
                <a:spcPts val="0"/>
              </a:spcBef>
              <a:defRPr sz="4200"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Additional ideas planned to make a more home like environment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essons learned &amp; advice"/>
          <p:cNvSpPr txBox="1">
            <a:spLocks noGrp="1"/>
          </p:cNvSpPr>
          <p:nvPr>
            <p:ph type="title"/>
          </p:nvPr>
        </p:nvSpPr>
        <p:spPr>
          <a:xfrm>
            <a:off x="401836" y="401836"/>
            <a:ext cx="8340328" cy="275927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7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Outcome, </a:t>
            </a:r>
            <a:r>
              <a:rPr sz="7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Lessons learned &amp; advice</a:t>
            </a:r>
            <a:endParaRPr sz="7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Communication is key…"/>
          <p:cNvSpPr txBox="1"/>
          <p:nvPr/>
        </p:nvSpPr>
        <p:spPr>
          <a:xfrm>
            <a:off x="401835" y="3321844"/>
            <a:ext cx="8340330" cy="33754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>
            <a:normAutofit fontScale="77500" lnSpcReduction="20000"/>
          </a:bodyPr>
          <a:lstStyle/>
          <a:p>
            <a:pPr marL="619475" indent="-619475">
              <a:lnSpc>
                <a:spcPct val="170000"/>
              </a:lnSpc>
              <a:buSzPct val="75000"/>
              <a:buFont typeface="Zapf Dingbats"/>
              <a:buChar char="➤"/>
              <a:defRPr sz="5400" b="0" i="1" spc="0">
                <a:solidFill>
                  <a:srgbClr val="747676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rPr dirty="0">
                <a:solidFill>
                  <a:srgbClr val="FFFF00"/>
                </a:solidFill>
              </a:rPr>
              <a:t>Communication is </a:t>
            </a:r>
            <a:r>
              <a:rPr dirty="0" smtClean="0">
                <a:solidFill>
                  <a:srgbClr val="FFFF00"/>
                </a:solidFill>
              </a:rPr>
              <a:t>key</a:t>
            </a:r>
            <a:endParaRPr sz="4200" dirty="0">
              <a:solidFill>
                <a:srgbClr val="FFFF00"/>
              </a:solidFill>
            </a:endParaRPr>
          </a:p>
          <a:p>
            <a:pPr marL="619475" indent="-619475">
              <a:lnSpc>
                <a:spcPct val="170000"/>
              </a:lnSpc>
              <a:buSzPct val="75000"/>
              <a:buFont typeface="Zapf Dingbats"/>
              <a:buChar char="➤"/>
              <a:defRPr sz="5400" b="0" i="1" spc="0">
                <a:solidFill>
                  <a:srgbClr val="747676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rPr dirty="0">
                <a:solidFill>
                  <a:srgbClr val="FFFFFF"/>
                </a:solidFill>
              </a:rPr>
              <a:t>Involve the staff in the </a:t>
            </a:r>
            <a:r>
              <a:rPr dirty="0" smtClean="0">
                <a:solidFill>
                  <a:srgbClr val="FFFFFF"/>
                </a:solidFill>
              </a:rPr>
              <a:t>process</a:t>
            </a:r>
            <a:endParaRPr lang="en-US" dirty="0" smtClean="0">
              <a:solidFill>
                <a:srgbClr val="FFFFFF"/>
              </a:solidFill>
            </a:endParaRPr>
          </a:p>
          <a:p>
            <a:pPr marL="619475" indent="-619475">
              <a:lnSpc>
                <a:spcPct val="170000"/>
              </a:lnSpc>
              <a:buSzPct val="75000"/>
              <a:buFont typeface="Zapf Dingbats"/>
              <a:buChar char="➤"/>
              <a:defRPr sz="5400" b="0" i="1" spc="0">
                <a:solidFill>
                  <a:srgbClr val="747676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rPr lang="en-US" dirty="0" smtClean="0">
                <a:solidFill>
                  <a:srgbClr val="FFFFFF"/>
                </a:solidFill>
              </a:rPr>
              <a:t>Flexibility for staff suggestions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9" name="Line"/>
          <p:cNvSpPr/>
          <p:nvPr/>
        </p:nvSpPr>
        <p:spPr>
          <a:xfrm>
            <a:off x="446485" y="3053953"/>
            <a:ext cx="8340332" cy="1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32144" tIns="32144" rIns="32144" bIns="32144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324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Corbel</vt:lpstr>
      <vt:lpstr>Damascus Regular</vt:lpstr>
      <vt:lpstr>DIN Alternate</vt:lpstr>
      <vt:lpstr>Helvetica</vt:lpstr>
      <vt:lpstr>Iowan Old Style</vt:lpstr>
      <vt:lpstr>Zapf Dingbats</vt:lpstr>
      <vt:lpstr>ヒラギノ角ゴシック W3</vt:lpstr>
      <vt:lpstr>Office Theme</vt:lpstr>
      <vt:lpstr>San Bernardino County SB 1143</vt:lpstr>
      <vt:lpstr>Senate Bill 1143  Room Confinement</vt:lpstr>
      <vt:lpstr>Planning</vt:lpstr>
      <vt:lpstr>What we are doing</vt:lpstr>
      <vt:lpstr>STAFF TRAINING</vt:lpstr>
      <vt:lpstr>Staff resistance</vt:lpstr>
      <vt:lpstr>Staff buy in</vt:lpstr>
      <vt:lpstr>Still pending</vt:lpstr>
      <vt:lpstr>Outcome, Lessons learned &amp; advice</vt:lpstr>
      <vt:lpstr>Contra Costa County</vt:lpstr>
    </vt:vector>
  </TitlesOfParts>
  <Company>County of San Bernardino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 1143 Panel</dc:title>
  <dc:creator>Binion</dc:creator>
  <cp:lastModifiedBy>Binion, Kim - Probation</cp:lastModifiedBy>
  <cp:revision>170</cp:revision>
  <dcterms:created xsi:type="dcterms:W3CDTF">2017-06-23T20:11:35Z</dcterms:created>
  <dcterms:modified xsi:type="dcterms:W3CDTF">2017-12-08T00:50:32Z</dcterms:modified>
</cp:coreProperties>
</file>