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3" r:id="rId7"/>
    <p:sldId id="264" r:id="rId8"/>
    <p:sldId id="271" r:id="rId9"/>
    <p:sldId id="265" r:id="rId10"/>
    <p:sldId id="266" r:id="rId11"/>
    <p:sldId id="267" r:id="rId12"/>
    <p:sldId id="270"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2"/>
  </p:normalViewPr>
  <p:slideViewPr>
    <p:cSldViewPr>
      <p:cViewPr varScale="1">
        <p:scale>
          <a:sx n="95" d="100"/>
          <a:sy n="95" d="100"/>
        </p:scale>
        <p:origin x="158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731821-7329-417C-B01F-8D4AFBDB61E5}" type="datetimeFigureOut">
              <a:rPr lang="en-US" smtClean="0"/>
              <a:t>4/12/18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FEA0292-37FE-4FA8-A7BD-B0A054EF3C1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EA0292-37FE-4FA8-A7BD-B0A054EF3C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EA0292-37FE-4FA8-A7BD-B0A054EF3C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EA0292-37FE-4FA8-A7BD-B0A054EF3C1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EA0292-37FE-4FA8-A7BD-B0A054EF3C1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FEA0292-37FE-4FA8-A7BD-B0A054EF3C1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FEA0292-37FE-4FA8-A7BD-B0A054EF3C1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FEA0292-37FE-4FA8-A7BD-B0A054EF3C1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731821-7329-417C-B01F-8D4AFBDB61E5}" type="datetimeFigureOut">
              <a:rPr lang="en-US" smtClean="0"/>
              <a:t>4/12/18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FEA0292-37FE-4FA8-A7BD-B0A054EF3C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731821-7329-417C-B01F-8D4AFBDB61E5}" type="datetimeFigureOut">
              <a:rPr lang="en-US" smtClean="0"/>
              <a:t>4/12/18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FEA0292-37FE-4FA8-A7BD-B0A054EF3C1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731821-7329-417C-B01F-8D4AFBDB61E5}" type="datetimeFigureOut">
              <a:rPr lang="en-US" smtClean="0"/>
              <a:t>4/12/18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FEA0292-37FE-4FA8-A7BD-B0A054EF3C1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731821-7329-417C-B01F-8D4AFBDB61E5}" type="datetimeFigureOut">
              <a:rPr lang="en-US" smtClean="0"/>
              <a:t>4/12/18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EA0292-37FE-4FA8-A7BD-B0A054EF3C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200" dirty="0" smtClean="0"/>
              <a:t>San Diego County Probation Interagency Placement Committee (IPC) </a:t>
            </a:r>
            <a:endParaRPr lang="en-US" sz="3200" dirty="0"/>
          </a:p>
        </p:txBody>
      </p:sp>
      <p:sp>
        <p:nvSpPr>
          <p:cNvPr id="3" name="Subtitle 2"/>
          <p:cNvSpPr>
            <a:spLocks noGrp="1"/>
          </p:cNvSpPr>
          <p:nvPr>
            <p:ph type="subTitle" idx="1"/>
          </p:nvPr>
        </p:nvSpPr>
        <p:spPr/>
        <p:txBody>
          <a:bodyPr>
            <a:normAutofit fontScale="92500" lnSpcReduction="10000"/>
          </a:bodyPr>
          <a:lstStyle/>
          <a:p>
            <a:pPr algn="ctr"/>
            <a:r>
              <a:rPr lang="en-US" dirty="0" smtClean="0"/>
              <a:t>Jorge Aguilar</a:t>
            </a:r>
          </a:p>
          <a:p>
            <a:pPr algn="ctr"/>
            <a:r>
              <a:rPr lang="en-US" dirty="0" smtClean="0"/>
              <a:t>Senior Probation Officer- Juvenile Placement Division</a:t>
            </a:r>
            <a:endParaRPr lang="en-US" dirty="0"/>
          </a:p>
        </p:txBody>
      </p:sp>
    </p:spTree>
    <p:extLst>
      <p:ext uri="{BB962C8B-B14F-4D97-AF65-F5344CB8AC3E}">
        <p14:creationId xmlns:p14="http://schemas.microsoft.com/office/powerpoint/2010/main" val="3945323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000" dirty="0" smtClean="0"/>
              <a:t>Review </a:t>
            </a:r>
            <a:r>
              <a:rPr lang="en-US" sz="2000" dirty="0"/>
              <a:t>the information as presented by the Probation Officer and provide input related to any placement needs the youth may have. Examples include recommendations for community services the youth and family could benefit from, recommendations for a particular STRTP, </a:t>
            </a:r>
            <a:r>
              <a:rPr lang="en-US" sz="2000" dirty="0" smtClean="0"/>
              <a:t>provide information regarding RFA timelines, strategies </a:t>
            </a:r>
            <a:r>
              <a:rPr lang="en-US" sz="2000" dirty="0"/>
              <a:t>to assist in reunification, etc. </a:t>
            </a:r>
          </a:p>
          <a:p>
            <a:endParaRPr lang="en-US" dirty="0"/>
          </a:p>
        </p:txBody>
      </p:sp>
      <p:sp>
        <p:nvSpPr>
          <p:cNvPr id="3" name="Title 2"/>
          <p:cNvSpPr>
            <a:spLocks noGrp="1"/>
          </p:cNvSpPr>
          <p:nvPr>
            <p:ph type="title"/>
          </p:nvPr>
        </p:nvSpPr>
        <p:spPr/>
        <p:txBody>
          <a:bodyPr>
            <a:normAutofit fontScale="90000"/>
          </a:bodyPr>
          <a:lstStyle/>
          <a:p>
            <a:pPr algn="ctr"/>
            <a:r>
              <a:rPr lang="en-US" dirty="0" smtClean="0"/>
              <a:t>HHSA Social </a:t>
            </a:r>
            <a:r>
              <a:rPr lang="en-US" dirty="0"/>
              <a:t>Worker Role:</a:t>
            </a:r>
            <a:br>
              <a:rPr lang="en-US" dirty="0"/>
            </a:br>
            <a:endParaRPr lang="en-US" dirty="0"/>
          </a:p>
        </p:txBody>
      </p:sp>
    </p:spTree>
    <p:extLst>
      <p:ext uri="{BB962C8B-B14F-4D97-AF65-F5344CB8AC3E}">
        <p14:creationId xmlns:p14="http://schemas.microsoft.com/office/powerpoint/2010/main" val="748247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000" dirty="0" smtClean="0"/>
              <a:t>Review </a:t>
            </a:r>
            <a:r>
              <a:rPr lang="en-US" sz="2000" dirty="0"/>
              <a:t>the information as presented by the Probation Officer and provide input related to any community services the youth could benefit from to address any mental health issues, review the psychological evaluation, social study, treatment history, provide </a:t>
            </a:r>
            <a:r>
              <a:rPr lang="en-US" sz="2000" dirty="0" smtClean="0"/>
              <a:t>suggestions/strategies </a:t>
            </a:r>
            <a:r>
              <a:rPr lang="en-US" sz="2000" dirty="0"/>
              <a:t>to assist the youth with managing his/her mental health challenges, and provide insight related to possible causes of specific behaviors the youth may be exhibiting.  </a:t>
            </a:r>
          </a:p>
          <a:p>
            <a:r>
              <a:rPr lang="en-US" sz="2000" dirty="0"/>
              <a:t>If the youth does not meet criteria for placement in an STRTP, BHS representative will provide other community treatment resources.</a:t>
            </a:r>
          </a:p>
          <a:p>
            <a:endParaRPr lang="en-US" dirty="0"/>
          </a:p>
        </p:txBody>
      </p:sp>
      <p:sp>
        <p:nvSpPr>
          <p:cNvPr id="3" name="Title 2"/>
          <p:cNvSpPr>
            <a:spLocks noGrp="1"/>
          </p:cNvSpPr>
          <p:nvPr>
            <p:ph type="title"/>
          </p:nvPr>
        </p:nvSpPr>
        <p:spPr/>
        <p:txBody>
          <a:bodyPr>
            <a:normAutofit fontScale="90000"/>
          </a:bodyPr>
          <a:lstStyle/>
          <a:p>
            <a:pPr algn="ctr"/>
            <a:r>
              <a:rPr lang="en-US" sz="4000" dirty="0"/>
              <a:t>Behavioral Health Services (BHS):</a:t>
            </a:r>
            <a:r>
              <a:rPr lang="en-US" sz="4400" dirty="0"/>
              <a:t/>
            </a:r>
            <a:br>
              <a:rPr lang="en-US" sz="4400" dirty="0"/>
            </a:br>
            <a:endParaRPr lang="en-US" dirty="0"/>
          </a:p>
        </p:txBody>
      </p:sp>
    </p:spTree>
    <p:extLst>
      <p:ext uri="{BB962C8B-B14F-4D97-AF65-F5344CB8AC3E}">
        <p14:creationId xmlns:p14="http://schemas.microsoft.com/office/powerpoint/2010/main" val="2202198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000" dirty="0" smtClean="0"/>
              <a:t>Similar to the BHS representative, reviews </a:t>
            </a:r>
            <a:r>
              <a:rPr lang="en-US" sz="2000" dirty="0"/>
              <a:t>the information as presented by the Probation Officer and provide input related </a:t>
            </a:r>
            <a:r>
              <a:rPr lang="en-US" sz="2000" dirty="0" smtClean="0"/>
              <a:t>to </a:t>
            </a:r>
            <a:r>
              <a:rPr lang="en-US" sz="2000" dirty="0"/>
              <a:t>services the youth could benefit from to address any mental health issues, review the psychological evaluation, </a:t>
            </a:r>
            <a:r>
              <a:rPr lang="en-US" sz="2000" dirty="0" smtClean="0"/>
              <a:t>provide suggestions/strategies </a:t>
            </a:r>
            <a:r>
              <a:rPr lang="en-US" sz="2000" dirty="0"/>
              <a:t>to assist the youth with managing his/her mental health challenges, and </a:t>
            </a:r>
            <a:r>
              <a:rPr lang="en-US" sz="2000" dirty="0" smtClean="0"/>
              <a:t>more importantly provide </a:t>
            </a:r>
            <a:r>
              <a:rPr lang="en-US" sz="2000" dirty="0"/>
              <a:t>insight related to possible causes of specific behaviors the youth may be </a:t>
            </a:r>
            <a:r>
              <a:rPr lang="en-US" sz="2000" dirty="0" smtClean="0"/>
              <a:t>exhibiting</a:t>
            </a:r>
            <a:r>
              <a:rPr lang="en-US" sz="2000" dirty="0"/>
              <a:t> </a:t>
            </a:r>
            <a:r>
              <a:rPr lang="en-US" sz="2000" dirty="0" smtClean="0"/>
              <a:t>while detained or while completing a custodial sanction.</a:t>
            </a:r>
            <a:endParaRPr lang="en-US" sz="2000" dirty="0"/>
          </a:p>
          <a:p>
            <a:endParaRPr lang="en-US" dirty="0"/>
          </a:p>
        </p:txBody>
      </p:sp>
      <p:sp>
        <p:nvSpPr>
          <p:cNvPr id="3" name="Title 2"/>
          <p:cNvSpPr>
            <a:spLocks noGrp="1"/>
          </p:cNvSpPr>
          <p:nvPr>
            <p:ph type="title"/>
          </p:nvPr>
        </p:nvSpPr>
        <p:spPr/>
        <p:txBody>
          <a:bodyPr>
            <a:normAutofit fontScale="90000"/>
          </a:bodyPr>
          <a:lstStyle/>
          <a:p>
            <a:pPr algn="ctr"/>
            <a:r>
              <a:rPr lang="en-US" sz="4000" dirty="0" smtClean="0"/>
              <a:t>Juvenile Forensics STAT Team:</a:t>
            </a:r>
            <a:r>
              <a:rPr lang="en-US" sz="4400" dirty="0"/>
              <a:t/>
            </a:r>
            <a:br>
              <a:rPr lang="en-US" sz="4400" dirty="0"/>
            </a:br>
            <a:endParaRPr lang="en-US" dirty="0"/>
          </a:p>
        </p:txBody>
      </p:sp>
    </p:spTree>
    <p:extLst>
      <p:ext uri="{BB962C8B-B14F-4D97-AF65-F5344CB8AC3E}">
        <p14:creationId xmlns:p14="http://schemas.microsoft.com/office/powerpoint/2010/main" val="2238138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000" dirty="0" smtClean="0"/>
              <a:t>Reviews </a:t>
            </a:r>
            <a:r>
              <a:rPr lang="en-US" sz="2000" dirty="0"/>
              <a:t>the information as presented by the Probation Officer and </a:t>
            </a:r>
            <a:r>
              <a:rPr lang="en-US" sz="2000" dirty="0" smtClean="0"/>
              <a:t>provides </a:t>
            </a:r>
            <a:r>
              <a:rPr lang="en-US" sz="2000" dirty="0"/>
              <a:t>input related to any health related issues. Assist in the coordination of service provision with the foster care provider. </a:t>
            </a:r>
          </a:p>
          <a:p>
            <a:pPr marL="109728" indent="0">
              <a:buNone/>
            </a:pPr>
            <a:endParaRPr lang="en-US" dirty="0"/>
          </a:p>
        </p:txBody>
      </p:sp>
      <p:sp>
        <p:nvSpPr>
          <p:cNvPr id="3" name="Title 2"/>
          <p:cNvSpPr>
            <a:spLocks noGrp="1"/>
          </p:cNvSpPr>
          <p:nvPr>
            <p:ph type="title"/>
          </p:nvPr>
        </p:nvSpPr>
        <p:spPr/>
        <p:txBody>
          <a:bodyPr>
            <a:normAutofit/>
          </a:bodyPr>
          <a:lstStyle/>
          <a:p>
            <a:pPr algn="ctr"/>
            <a:r>
              <a:rPr lang="en-US" sz="2400" dirty="0" smtClean="0"/>
              <a:t>Public Health Nurse:</a:t>
            </a:r>
            <a:endParaRPr lang="en-US" sz="2400" dirty="0"/>
          </a:p>
        </p:txBody>
      </p:sp>
    </p:spTree>
    <p:extLst>
      <p:ext uri="{BB962C8B-B14F-4D97-AF65-F5344CB8AC3E}">
        <p14:creationId xmlns:p14="http://schemas.microsoft.com/office/powerpoint/2010/main" val="357463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pPr algn="ctr"/>
            <a:r>
              <a:rPr lang="en-US" dirty="0" smtClean="0"/>
              <a:t>Questions</a:t>
            </a:r>
            <a:endParaRPr lang="en-US" dirty="0"/>
          </a:p>
        </p:txBody>
      </p:sp>
    </p:spTree>
    <p:extLst>
      <p:ext uri="{BB962C8B-B14F-4D97-AF65-F5344CB8AC3E}">
        <p14:creationId xmlns:p14="http://schemas.microsoft.com/office/powerpoint/2010/main" val="635232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sz="2000" dirty="0" smtClean="0"/>
              <a:t>All children live with a committed, permanent, nurturing family</a:t>
            </a:r>
          </a:p>
          <a:p>
            <a:r>
              <a:rPr lang="en-US" sz="2000" dirty="0" smtClean="0"/>
              <a:t>When needed, congregate care is short term, high quality, and an intensive intervention that is just one part of a care system available for youth</a:t>
            </a:r>
          </a:p>
          <a:p>
            <a:r>
              <a:rPr lang="en-US" sz="2000" dirty="0" smtClean="0"/>
              <a:t>Agencies serving youth include child welfare, probation, mental health, education and other community service providers collaborate with one another to effectively surround the child and family with needed services, resources and supports rather than requiring the child and/or family to navigate multiple service providers</a:t>
            </a:r>
          </a:p>
          <a:p>
            <a:r>
              <a:rPr lang="en-US" sz="2000" dirty="0"/>
              <a:t>Services are coordinated and individualized- </a:t>
            </a:r>
            <a:r>
              <a:rPr lang="en-US" sz="2000" dirty="0" smtClean="0"/>
              <a:t>cross-systems</a:t>
            </a:r>
            <a:r>
              <a:rPr lang="en-US" sz="2000" dirty="0"/>
              <a:t>, collaborative case planning</a:t>
            </a:r>
          </a:p>
          <a:p>
            <a:endParaRPr lang="en-US" sz="2000" dirty="0" smtClean="0"/>
          </a:p>
          <a:p>
            <a:endParaRPr lang="en-US" sz="2400" dirty="0" smtClean="0"/>
          </a:p>
          <a:p>
            <a:endParaRPr lang="en-US" sz="2300"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Principles of AB403 (Continuum of Care Reform (CCR)</a:t>
            </a:r>
            <a:endParaRPr lang="en-US" dirty="0"/>
          </a:p>
        </p:txBody>
      </p:sp>
    </p:spTree>
    <p:extLst>
      <p:ext uri="{BB962C8B-B14F-4D97-AF65-F5344CB8AC3E}">
        <p14:creationId xmlns:p14="http://schemas.microsoft.com/office/powerpoint/2010/main" val="3253446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Major Goal of CCR- Transition Youth from Placement in a Short Term Residential Therapeutic Program (STRTP) to Permanency</a:t>
            </a:r>
          </a:p>
          <a:p>
            <a:r>
              <a:rPr lang="en-US" dirty="0" smtClean="0"/>
              <a:t>Youth’s Case Plan Must Address the Transition Along with Projected Timelines</a:t>
            </a:r>
          </a:p>
          <a:p>
            <a:r>
              <a:rPr lang="en-US" dirty="0" smtClean="0"/>
              <a:t>Placement for Probation Youth Should Not Exceed 12 Months</a:t>
            </a:r>
          </a:p>
          <a:p>
            <a:r>
              <a:rPr lang="en-US" dirty="0" smtClean="0"/>
              <a:t>Placement Longer Than 12 Months Requires Assistant Chief Or Chief Probation Officer Approval</a:t>
            </a:r>
            <a:endParaRPr lang="en-US" dirty="0"/>
          </a:p>
        </p:txBody>
      </p:sp>
      <p:sp>
        <p:nvSpPr>
          <p:cNvPr id="3" name="Title 2"/>
          <p:cNvSpPr>
            <a:spLocks noGrp="1"/>
          </p:cNvSpPr>
          <p:nvPr>
            <p:ph type="title"/>
          </p:nvPr>
        </p:nvSpPr>
        <p:spPr/>
        <p:txBody>
          <a:bodyPr>
            <a:normAutofit fontScale="90000"/>
          </a:bodyPr>
          <a:lstStyle/>
          <a:p>
            <a:pPr algn="ctr"/>
            <a:r>
              <a:rPr lang="en-US" dirty="0" smtClean="0"/>
              <a:t>CCR and Transition to Permanency</a:t>
            </a:r>
            <a:endParaRPr lang="en-US" dirty="0"/>
          </a:p>
        </p:txBody>
      </p:sp>
    </p:spTree>
    <p:extLst>
      <p:ext uri="{BB962C8B-B14F-4D97-AF65-F5344CB8AC3E}">
        <p14:creationId xmlns:p14="http://schemas.microsoft.com/office/powerpoint/2010/main" val="1267262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Prior to Placement in a STRTP IPC Must Assess and Approve the Placement</a:t>
            </a:r>
          </a:p>
          <a:p>
            <a:r>
              <a:rPr lang="en-US" dirty="0" smtClean="0"/>
              <a:t>IPC Members composition:</a:t>
            </a:r>
          </a:p>
          <a:p>
            <a:pPr marL="624078" indent="-514350">
              <a:buFont typeface="+mj-lt"/>
              <a:buAutoNum type="arabicPeriod"/>
            </a:pPr>
            <a:r>
              <a:rPr lang="en-US" dirty="0" smtClean="0"/>
              <a:t>Educational Liaison</a:t>
            </a:r>
          </a:p>
          <a:p>
            <a:pPr marL="624078" indent="-514350">
              <a:buFont typeface="+mj-lt"/>
              <a:buAutoNum type="arabicPeriod"/>
            </a:pPr>
            <a:r>
              <a:rPr lang="en-US" dirty="0" smtClean="0"/>
              <a:t>HHSA Social Worker</a:t>
            </a:r>
          </a:p>
          <a:p>
            <a:pPr marL="624078" indent="-514350">
              <a:buFont typeface="+mj-lt"/>
              <a:buAutoNum type="arabicPeriod"/>
            </a:pPr>
            <a:r>
              <a:rPr lang="en-US" dirty="0" smtClean="0"/>
              <a:t>Probation Officer</a:t>
            </a:r>
          </a:p>
          <a:p>
            <a:pPr marL="624078" indent="-514350">
              <a:buFont typeface="+mj-lt"/>
              <a:buAutoNum type="arabicPeriod"/>
            </a:pPr>
            <a:r>
              <a:rPr lang="en-US" dirty="0" smtClean="0"/>
              <a:t>Public Health Nurse</a:t>
            </a:r>
          </a:p>
          <a:p>
            <a:pPr marL="624078" indent="-514350">
              <a:buFont typeface="+mj-lt"/>
              <a:buAutoNum type="arabicPeriod"/>
            </a:pPr>
            <a:r>
              <a:rPr lang="en-US" dirty="0" smtClean="0"/>
              <a:t>Behavioral Health Services</a:t>
            </a:r>
          </a:p>
          <a:p>
            <a:pPr marL="624078" indent="-514350">
              <a:buFont typeface="+mj-lt"/>
              <a:buAutoNum type="arabicPeriod"/>
            </a:pPr>
            <a:r>
              <a:rPr lang="en-US" dirty="0" smtClean="0"/>
              <a:t>Assigned Probation Officer </a:t>
            </a:r>
          </a:p>
          <a:p>
            <a:pPr marL="624078" indent="-514350">
              <a:buFont typeface="+mj-lt"/>
              <a:buAutoNum type="arabicPeriod"/>
            </a:pPr>
            <a:r>
              <a:rPr lang="en-US" dirty="0" smtClean="0"/>
              <a:t>Juvenile Forensics STAT Team Psychologist</a:t>
            </a:r>
            <a:endParaRPr lang="en-US" dirty="0"/>
          </a:p>
        </p:txBody>
      </p:sp>
      <p:sp>
        <p:nvSpPr>
          <p:cNvPr id="3" name="Title 2"/>
          <p:cNvSpPr>
            <a:spLocks noGrp="1"/>
          </p:cNvSpPr>
          <p:nvPr>
            <p:ph type="title"/>
          </p:nvPr>
        </p:nvSpPr>
        <p:spPr/>
        <p:txBody>
          <a:bodyPr>
            <a:normAutofit fontScale="90000"/>
          </a:bodyPr>
          <a:lstStyle/>
          <a:p>
            <a:r>
              <a:rPr lang="en-US" dirty="0" smtClean="0"/>
              <a:t>Interagency Placement Committee </a:t>
            </a:r>
            <a:endParaRPr lang="en-US" dirty="0"/>
          </a:p>
        </p:txBody>
      </p:sp>
    </p:spTree>
    <p:extLst>
      <p:ext uri="{BB962C8B-B14F-4D97-AF65-F5344CB8AC3E}">
        <p14:creationId xmlns:p14="http://schemas.microsoft.com/office/powerpoint/2010/main" val="1130191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smtClean="0"/>
              <a:t>Purpose of the IPC is to review and approve the initial or continued treatment placement of youth in a short-term residential therapeutic program (STRTP).</a:t>
            </a:r>
            <a:r>
              <a:rPr lang="en-US" dirty="0"/>
              <a:t> </a:t>
            </a:r>
            <a:r>
              <a:rPr lang="en-US" dirty="0" smtClean="0"/>
              <a:t> The IPC assessment shall determine whether the child meets one of the following areas:</a:t>
            </a:r>
          </a:p>
          <a:p>
            <a:pPr marL="109728" indent="0">
              <a:buNone/>
            </a:pPr>
            <a:endParaRPr lang="en-US" dirty="0" smtClean="0"/>
          </a:p>
          <a:p>
            <a:pPr marL="624078" indent="-514350">
              <a:buFont typeface="+mj-lt"/>
              <a:buAutoNum type="arabicPeriod"/>
            </a:pPr>
            <a:r>
              <a:rPr lang="en-US" dirty="0" smtClean="0"/>
              <a:t>Youth meets the medical necessity criteria for </a:t>
            </a:r>
            <a:r>
              <a:rPr lang="en-US" dirty="0" err="1" smtClean="0"/>
              <a:t>Medi</a:t>
            </a:r>
            <a:r>
              <a:rPr lang="en-US" dirty="0" smtClean="0"/>
              <a:t>-Cal specialty mental health services</a:t>
            </a:r>
          </a:p>
          <a:p>
            <a:pPr marL="624078" indent="-514350">
              <a:buFont typeface="+mj-lt"/>
              <a:buAutoNum type="arabicPeriod"/>
            </a:pPr>
            <a:r>
              <a:rPr lang="en-US" dirty="0" smtClean="0"/>
              <a:t>Youth’s individual behavior or treatment needs can only be met by the level of care provided in a STRTP</a:t>
            </a:r>
          </a:p>
          <a:p>
            <a:pPr marL="624078" indent="-514350">
              <a:buFont typeface="+mj-lt"/>
              <a:buAutoNum type="arabicPeriod"/>
            </a:pPr>
            <a:r>
              <a:rPr lang="en-US" dirty="0" smtClean="0"/>
              <a:t>Youth is experiencing emotional or behavioral problems in the home, community and/or treatment setting</a:t>
            </a:r>
          </a:p>
          <a:p>
            <a:pPr marL="624078" indent="-514350">
              <a:buFont typeface="+mj-lt"/>
              <a:buAutoNum type="arabicPeriod"/>
            </a:pPr>
            <a:endParaRPr lang="en-US" dirty="0"/>
          </a:p>
        </p:txBody>
      </p:sp>
      <p:sp>
        <p:nvSpPr>
          <p:cNvPr id="3" name="Title 2"/>
          <p:cNvSpPr>
            <a:spLocks noGrp="1"/>
          </p:cNvSpPr>
          <p:nvPr>
            <p:ph type="title"/>
          </p:nvPr>
        </p:nvSpPr>
        <p:spPr/>
        <p:txBody>
          <a:bodyPr/>
          <a:lstStyle/>
          <a:p>
            <a:r>
              <a:rPr lang="en-US" dirty="0" smtClean="0"/>
              <a:t>IPC to Assess and Determine:</a:t>
            </a:r>
            <a:endParaRPr lang="en-US" dirty="0"/>
          </a:p>
        </p:txBody>
      </p:sp>
    </p:spTree>
    <p:extLst>
      <p:ext uri="{BB962C8B-B14F-4D97-AF65-F5344CB8AC3E}">
        <p14:creationId xmlns:p14="http://schemas.microsoft.com/office/powerpoint/2010/main" val="413365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t>Additional assessments to consider are the following:</a:t>
            </a:r>
          </a:p>
          <a:p>
            <a:pPr marL="624078" indent="-514350">
              <a:buFont typeface="+mj-lt"/>
              <a:buAutoNum type="arabicPeriod"/>
            </a:pPr>
            <a:r>
              <a:rPr lang="en-US" sz="2400" dirty="0" smtClean="0"/>
              <a:t>The youth is not sufficiently stable, emotionally or behaviorally, and is at risk of removal or has already been removed from the home</a:t>
            </a:r>
          </a:p>
          <a:p>
            <a:pPr marL="624078" indent="-514350">
              <a:buFont typeface="+mj-lt"/>
              <a:buAutoNum type="arabicPeriod"/>
            </a:pPr>
            <a:r>
              <a:rPr lang="en-US" sz="2400" dirty="0" smtClean="0"/>
              <a:t>The mental disorder or impairment has been present for more than 6 months or are likely to continue for more than one year without treatment</a:t>
            </a:r>
          </a:p>
          <a:p>
            <a:pPr marL="624078" indent="-514350">
              <a:buFont typeface="+mj-lt"/>
              <a:buAutoNum type="arabicPeriod"/>
            </a:pPr>
            <a:r>
              <a:rPr lang="en-US" sz="2400" dirty="0" smtClean="0"/>
              <a:t>The youth displays either: psychotic features, risk of suicide or violence due to the mental disorder</a:t>
            </a:r>
          </a:p>
          <a:p>
            <a:pPr marL="624078" indent="-514350">
              <a:buFont typeface="+mj-lt"/>
              <a:buAutoNum type="arabicPeriod"/>
            </a:pPr>
            <a:r>
              <a:rPr lang="en-US" sz="2400" dirty="0" smtClean="0"/>
              <a:t>The least restrictive or intensive levels of treatment have been tried and were unsuccessful</a:t>
            </a:r>
          </a:p>
          <a:p>
            <a:pPr marL="624078" indent="-514350">
              <a:buFont typeface="+mj-lt"/>
              <a:buAutoNum type="arabicPeriod"/>
            </a:pPr>
            <a:r>
              <a:rPr lang="en-US" sz="2400" dirty="0" smtClean="0"/>
              <a:t>The least restrictive or intensive levels of treatment are not able to meet the child’s needs</a:t>
            </a:r>
          </a:p>
          <a:p>
            <a:pPr marL="624078" indent="-514350">
              <a:buFont typeface="+mj-lt"/>
              <a:buAutoNum type="arabicPeriod"/>
            </a:pPr>
            <a:endParaRPr lang="en-US" dirty="0"/>
          </a:p>
        </p:txBody>
      </p:sp>
      <p:sp>
        <p:nvSpPr>
          <p:cNvPr id="3" name="Title 2"/>
          <p:cNvSpPr>
            <a:spLocks noGrp="1"/>
          </p:cNvSpPr>
          <p:nvPr>
            <p:ph type="title"/>
          </p:nvPr>
        </p:nvSpPr>
        <p:spPr/>
        <p:txBody>
          <a:bodyPr/>
          <a:lstStyle/>
          <a:p>
            <a:r>
              <a:rPr lang="en-US" dirty="0" smtClean="0"/>
              <a:t>IPC to Assess and Determine:</a:t>
            </a:r>
            <a:endParaRPr lang="en-US" dirty="0"/>
          </a:p>
        </p:txBody>
      </p:sp>
    </p:spTree>
    <p:extLst>
      <p:ext uri="{BB962C8B-B14F-4D97-AF65-F5344CB8AC3E}">
        <p14:creationId xmlns:p14="http://schemas.microsoft.com/office/powerpoint/2010/main" val="1642950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Review All Current Placement Cases on a Rotating Basis</a:t>
            </a:r>
          </a:p>
          <a:p>
            <a:r>
              <a:rPr lang="en-US" dirty="0" smtClean="0"/>
              <a:t>Initial Review of all Placement Cases</a:t>
            </a:r>
          </a:p>
          <a:p>
            <a:r>
              <a:rPr lang="en-US" dirty="0" smtClean="0"/>
              <a:t>After 12 months, Review Cases Every 90 Days</a:t>
            </a:r>
          </a:p>
          <a:p>
            <a:r>
              <a:rPr lang="en-US" dirty="0" smtClean="0"/>
              <a:t>Screenings are Conducted Every Tuesday </a:t>
            </a:r>
          </a:p>
          <a:p>
            <a:r>
              <a:rPr lang="en-US" dirty="0" smtClean="0"/>
              <a:t>Review 3-4 cases per session </a:t>
            </a:r>
            <a:endParaRPr lang="en-US" dirty="0"/>
          </a:p>
        </p:txBody>
      </p:sp>
      <p:sp>
        <p:nvSpPr>
          <p:cNvPr id="3" name="Title 2"/>
          <p:cNvSpPr>
            <a:spLocks noGrp="1"/>
          </p:cNvSpPr>
          <p:nvPr>
            <p:ph type="title"/>
          </p:nvPr>
        </p:nvSpPr>
        <p:spPr/>
        <p:txBody>
          <a:bodyPr/>
          <a:lstStyle/>
          <a:p>
            <a:pPr algn="ctr"/>
            <a:r>
              <a:rPr lang="en-US" dirty="0" smtClean="0"/>
              <a:t>Probation Plan for Compliance</a:t>
            </a:r>
            <a:endParaRPr lang="en-US" dirty="0"/>
          </a:p>
        </p:txBody>
      </p:sp>
    </p:spTree>
    <p:extLst>
      <p:ext uri="{BB962C8B-B14F-4D97-AF65-F5344CB8AC3E}">
        <p14:creationId xmlns:p14="http://schemas.microsoft.com/office/powerpoint/2010/main" val="2168341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smtClean="0"/>
              <a:t>In </a:t>
            </a:r>
            <a:r>
              <a:rPr lang="en-US" dirty="0"/>
              <a:t>the event an officer needs to screen a youth for placement in an out of state facility, the officer will present the case with the Multi- Disciplinary Team (MDT) </a:t>
            </a:r>
            <a:r>
              <a:rPr lang="en-US" dirty="0" smtClean="0"/>
              <a:t>which is made of the same members of the Interagency Placement Committee.  </a:t>
            </a:r>
            <a:endParaRPr lang="en-US" dirty="0"/>
          </a:p>
          <a:p>
            <a:r>
              <a:rPr lang="en-US" dirty="0"/>
              <a:t>The MDT will determine whether or not the youth’s </a:t>
            </a:r>
            <a:r>
              <a:rPr lang="en-US" dirty="0" smtClean="0"/>
              <a:t>treatment needs </a:t>
            </a:r>
            <a:r>
              <a:rPr lang="en-US" dirty="0"/>
              <a:t>warrant placement in an out of state facility. </a:t>
            </a:r>
            <a:r>
              <a:rPr lang="en-US" dirty="0" smtClean="0"/>
              <a:t>Upon </a:t>
            </a:r>
            <a:r>
              <a:rPr lang="en-US" dirty="0"/>
              <a:t>the approval of the MDT, officers will then be authorized to make a recommendation for placement in an out of state facility. </a:t>
            </a:r>
          </a:p>
          <a:p>
            <a:pPr marL="109728" indent="0">
              <a:buNone/>
            </a:pPr>
            <a:endParaRPr lang="en-US" dirty="0"/>
          </a:p>
        </p:txBody>
      </p:sp>
      <p:sp>
        <p:nvSpPr>
          <p:cNvPr id="3" name="Title 2"/>
          <p:cNvSpPr>
            <a:spLocks noGrp="1"/>
          </p:cNvSpPr>
          <p:nvPr>
            <p:ph type="title"/>
          </p:nvPr>
        </p:nvSpPr>
        <p:spPr/>
        <p:txBody>
          <a:bodyPr/>
          <a:lstStyle/>
          <a:p>
            <a:pPr algn="ctr"/>
            <a:r>
              <a:rPr lang="en-US" dirty="0" smtClean="0"/>
              <a:t>Multi-Disciplinary Team (MDT)</a:t>
            </a:r>
            <a:endParaRPr lang="en-US" dirty="0"/>
          </a:p>
        </p:txBody>
      </p:sp>
    </p:spTree>
    <p:extLst>
      <p:ext uri="{BB962C8B-B14F-4D97-AF65-F5344CB8AC3E}">
        <p14:creationId xmlns:p14="http://schemas.microsoft.com/office/powerpoint/2010/main" val="3420621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sz="2000" b="1" dirty="0"/>
              <a:t>Educational Liaison Role: </a:t>
            </a:r>
            <a:endParaRPr lang="en-US" sz="2000" dirty="0"/>
          </a:p>
          <a:p>
            <a:pPr marL="109728" indent="0">
              <a:buNone/>
            </a:pPr>
            <a:r>
              <a:rPr lang="en-US" sz="2000" dirty="0"/>
              <a:t>Review the information as presented by the Probation Officer and provide input related to any educational matters. Examples include, information related to how to obtain an IEP (if needed), educational services the Probation Officer could utilize to better serve the youth, any information related to violations of educational laws, etc. The role of the Educational Liaison is to assist with providing the Probation Officer with any educationally related information which could be used to assist the officer in better serving the youth’s educational needs. </a:t>
            </a:r>
          </a:p>
          <a:p>
            <a:endParaRPr lang="en-US" dirty="0"/>
          </a:p>
        </p:txBody>
      </p:sp>
      <p:sp>
        <p:nvSpPr>
          <p:cNvPr id="3" name="Title 2"/>
          <p:cNvSpPr>
            <a:spLocks noGrp="1"/>
          </p:cNvSpPr>
          <p:nvPr>
            <p:ph type="title"/>
          </p:nvPr>
        </p:nvSpPr>
        <p:spPr/>
        <p:txBody>
          <a:bodyPr/>
          <a:lstStyle/>
          <a:p>
            <a:pPr algn="ctr"/>
            <a:r>
              <a:rPr lang="en-US" dirty="0" smtClean="0"/>
              <a:t>IPC Member Roles</a:t>
            </a:r>
            <a:endParaRPr lang="en-US" dirty="0"/>
          </a:p>
        </p:txBody>
      </p:sp>
    </p:spTree>
    <p:extLst>
      <p:ext uri="{BB962C8B-B14F-4D97-AF65-F5344CB8AC3E}">
        <p14:creationId xmlns:p14="http://schemas.microsoft.com/office/powerpoint/2010/main" val="35614672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1671</TotalTime>
  <Words>940</Words>
  <Application>Microsoft Macintosh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Lucida Sans Unicode</vt:lpstr>
      <vt:lpstr>Verdana</vt:lpstr>
      <vt:lpstr>Wingdings 2</vt:lpstr>
      <vt:lpstr>Wingdings 3</vt:lpstr>
      <vt:lpstr>Concourse</vt:lpstr>
      <vt:lpstr>San Diego County Probation Interagency Placement Committee (IPC) </vt:lpstr>
      <vt:lpstr>Principles of AB403 (Continuum of Care Reform (CCR)</vt:lpstr>
      <vt:lpstr>CCR and Transition to Permanency</vt:lpstr>
      <vt:lpstr>Interagency Placement Committee </vt:lpstr>
      <vt:lpstr>IPC to Assess and Determine:</vt:lpstr>
      <vt:lpstr>IPC to Assess and Determine:</vt:lpstr>
      <vt:lpstr>Probation Plan for Compliance</vt:lpstr>
      <vt:lpstr>Multi-Disciplinary Team (MDT)</vt:lpstr>
      <vt:lpstr>IPC Member Roles</vt:lpstr>
      <vt:lpstr>HHSA Social Worker Role: </vt:lpstr>
      <vt:lpstr>Behavioral Health Services (BHS): </vt:lpstr>
      <vt:lpstr>Juvenile Forensics STAT Team: </vt:lpstr>
      <vt:lpstr>Public Health Nurse:</vt:lpstr>
      <vt:lpstr>Questions</vt:lpstr>
    </vt:vector>
  </TitlesOfParts>
  <Company>The County of San Diego</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Probation Interagency Placement Committee (IPC)</dc:title>
  <dc:creator>Hewlett Packard Enterprise</dc:creator>
  <cp:lastModifiedBy>Elizabeth Siggins</cp:lastModifiedBy>
  <cp:revision>25</cp:revision>
  <dcterms:created xsi:type="dcterms:W3CDTF">2017-06-02T15:21:57Z</dcterms:created>
  <dcterms:modified xsi:type="dcterms:W3CDTF">2018-04-12T21:03:49Z</dcterms:modified>
</cp:coreProperties>
</file>