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11" r:id="rId1"/>
  </p:sldMasterIdLst>
  <p:notesMasterIdLst>
    <p:notesMasterId r:id="rId60"/>
  </p:notesMasterIdLst>
  <p:sldIdLst>
    <p:sldId id="256" r:id="rId2"/>
    <p:sldId id="257" r:id="rId3"/>
    <p:sldId id="274" r:id="rId4"/>
    <p:sldId id="275" r:id="rId5"/>
    <p:sldId id="276" r:id="rId6"/>
    <p:sldId id="277" r:id="rId7"/>
    <p:sldId id="290" r:id="rId8"/>
    <p:sldId id="280" r:id="rId9"/>
    <p:sldId id="258" r:id="rId10"/>
    <p:sldId id="262" r:id="rId11"/>
    <p:sldId id="291" r:id="rId12"/>
    <p:sldId id="279" r:id="rId13"/>
    <p:sldId id="259" r:id="rId14"/>
    <p:sldId id="292" r:id="rId15"/>
    <p:sldId id="300" r:id="rId16"/>
    <p:sldId id="288" r:id="rId17"/>
    <p:sldId id="263" r:id="rId18"/>
    <p:sldId id="281" r:id="rId19"/>
    <p:sldId id="301" r:id="rId20"/>
    <p:sldId id="264" r:id="rId21"/>
    <p:sldId id="304" r:id="rId22"/>
    <p:sldId id="335" r:id="rId23"/>
    <p:sldId id="310" r:id="rId24"/>
    <p:sldId id="303" r:id="rId25"/>
    <p:sldId id="306" r:id="rId26"/>
    <p:sldId id="305" r:id="rId27"/>
    <p:sldId id="311" r:id="rId28"/>
    <p:sldId id="309" r:id="rId29"/>
    <p:sldId id="313" r:id="rId30"/>
    <p:sldId id="314" r:id="rId31"/>
    <p:sldId id="315" r:id="rId32"/>
    <p:sldId id="316" r:id="rId33"/>
    <p:sldId id="317" r:id="rId34"/>
    <p:sldId id="319" r:id="rId35"/>
    <p:sldId id="320" r:id="rId36"/>
    <p:sldId id="321" r:id="rId37"/>
    <p:sldId id="322" r:id="rId38"/>
    <p:sldId id="323" r:id="rId39"/>
    <p:sldId id="324" r:id="rId40"/>
    <p:sldId id="329" r:id="rId41"/>
    <p:sldId id="336" r:id="rId42"/>
    <p:sldId id="318" r:id="rId43"/>
    <p:sldId id="331" r:id="rId44"/>
    <p:sldId id="332" r:id="rId45"/>
    <p:sldId id="337" r:id="rId46"/>
    <p:sldId id="267" r:id="rId47"/>
    <p:sldId id="289" r:id="rId48"/>
    <p:sldId id="293" r:id="rId49"/>
    <p:sldId id="270" r:id="rId50"/>
    <p:sldId id="284" r:id="rId51"/>
    <p:sldId id="282" r:id="rId52"/>
    <p:sldId id="268" r:id="rId53"/>
    <p:sldId id="299" r:id="rId54"/>
    <p:sldId id="271" r:id="rId55"/>
    <p:sldId id="295" r:id="rId56"/>
    <p:sldId id="296" r:id="rId57"/>
    <p:sldId id="338" r:id="rId58"/>
    <p:sldId id="339" r:id="rId59"/>
  </p:sldIdLst>
  <p:sldSz cx="9144000" cy="6858000" type="screen4x3"/>
  <p:notesSz cx="7004050" cy="929005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varScale="1">
        <p:scale>
          <a:sx n="107" d="100"/>
          <a:sy n="107" d="100"/>
        </p:scale>
        <p:origin x="-109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050"/>
    </p:cViewPr>
  </p:sorterViewPr>
  <p:notesViewPr>
    <p:cSldViewPr>
      <p:cViewPr varScale="1">
        <p:scale>
          <a:sx n="84" d="100"/>
          <a:sy n="84" d="100"/>
        </p:scale>
        <p:origin x="-3132" y="-66"/>
      </p:cViewPr>
      <p:guideLst>
        <p:guide orient="horz" pos="2926"/>
        <p:guide pos="220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3104" tIns="46552" rIns="93104" bIns="46552" rtlCol="0"/>
          <a:lstStyle>
            <a:lvl1pPr algn="l" fontAlgn="auto">
              <a:spcBef>
                <a:spcPts val="0"/>
              </a:spcBef>
              <a:spcAft>
                <a:spcPts val="0"/>
              </a:spcAft>
              <a:defRPr sz="1200" b="0">
                <a:latin typeface="+mn-lt"/>
              </a:defRPr>
            </a:lvl1pPr>
          </a:lstStyle>
          <a:p>
            <a:pPr>
              <a:defRPr/>
            </a:pPr>
            <a:endParaRPr lang="en-US"/>
          </a:p>
        </p:txBody>
      </p:sp>
      <p:sp>
        <p:nvSpPr>
          <p:cNvPr id="3" name="Date Placeholder 2"/>
          <p:cNvSpPr>
            <a:spLocks noGrp="1"/>
          </p:cNvSpPr>
          <p:nvPr>
            <p:ph type="dt" idx="1"/>
          </p:nvPr>
        </p:nvSpPr>
        <p:spPr>
          <a:xfrm>
            <a:off x="3967163" y="0"/>
            <a:ext cx="3035300" cy="465138"/>
          </a:xfrm>
          <a:prstGeom prst="rect">
            <a:avLst/>
          </a:prstGeom>
        </p:spPr>
        <p:txBody>
          <a:bodyPr vert="horz" lIns="93104" tIns="46552" rIns="93104" bIns="46552" rtlCol="0"/>
          <a:lstStyle>
            <a:lvl1pPr algn="r" fontAlgn="auto">
              <a:spcBef>
                <a:spcPts val="0"/>
              </a:spcBef>
              <a:spcAft>
                <a:spcPts val="0"/>
              </a:spcAft>
              <a:defRPr sz="1200" b="0">
                <a:latin typeface="+mn-lt"/>
              </a:defRPr>
            </a:lvl1pPr>
          </a:lstStyle>
          <a:p>
            <a:pPr>
              <a:defRPr/>
            </a:pPr>
            <a:fld id="{70CF115A-1E94-4BA0-8532-C7A06037F253}" type="datetimeFigureOut">
              <a:rPr lang="en-US"/>
              <a:pPr>
                <a:defRPr/>
              </a:pPr>
              <a:t>9/19/2011</a:t>
            </a:fld>
            <a:endParaRPr lang="en-US"/>
          </a:p>
        </p:txBody>
      </p:sp>
      <p:sp>
        <p:nvSpPr>
          <p:cNvPr id="4" name="Slide Image Placeholder 3"/>
          <p:cNvSpPr>
            <a:spLocks noGrp="1" noRot="1" noChangeAspect="1"/>
          </p:cNvSpPr>
          <p:nvPr>
            <p:ph type="sldImg" idx="2"/>
          </p:nvPr>
        </p:nvSpPr>
        <p:spPr>
          <a:xfrm>
            <a:off x="1179513" y="696913"/>
            <a:ext cx="4645025" cy="3482975"/>
          </a:xfrm>
          <a:prstGeom prst="rect">
            <a:avLst/>
          </a:prstGeom>
          <a:noFill/>
          <a:ln w="12700">
            <a:solidFill>
              <a:prstClr val="black"/>
            </a:solidFill>
          </a:ln>
        </p:spPr>
        <p:txBody>
          <a:bodyPr vert="horz" lIns="93104" tIns="46552" rIns="93104" bIns="46552" rtlCol="0" anchor="ctr"/>
          <a:lstStyle/>
          <a:p>
            <a:pPr lvl="0"/>
            <a:endParaRPr lang="en-US" noProof="0"/>
          </a:p>
        </p:txBody>
      </p:sp>
      <p:sp>
        <p:nvSpPr>
          <p:cNvPr id="5" name="Notes Placeholder 4"/>
          <p:cNvSpPr>
            <a:spLocks noGrp="1"/>
          </p:cNvSpPr>
          <p:nvPr>
            <p:ph type="body" sz="quarter" idx="3"/>
          </p:nvPr>
        </p:nvSpPr>
        <p:spPr>
          <a:xfrm>
            <a:off x="700088" y="4413250"/>
            <a:ext cx="5603875" cy="4179888"/>
          </a:xfrm>
          <a:prstGeom prst="rect">
            <a:avLst/>
          </a:prstGeom>
        </p:spPr>
        <p:txBody>
          <a:bodyPr vert="horz" lIns="93104" tIns="46552" rIns="93104" bIns="46552"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3325"/>
            <a:ext cx="3035300" cy="465138"/>
          </a:xfrm>
          <a:prstGeom prst="rect">
            <a:avLst/>
          </a:prstGeom>
        </p:spPr>
        <p:txBody>
          <a:bodyPr vert="horz" lIns="93104" tIns="46552" rIns="93104" bIns="46552" rtlCol="0" anchor="b"/>
          <a:lstStyle>
            <a:lvl1pPr algn="l" fontAlgn="auto">
              <a:spcBef>
                <a:spcPts val="0"/>
              </a:spcBef>
              <a:spcAft>
                <a:spcPts val="0"/>
              </a:spcAft>
              <a:defRPr sz="1200" b="0">
                <a:latin typeface="+mn-lt"/>
              </a:defRPr>
            </a:lvl1pPr>
          </a:lstStyle>
          <a:p>
            <a:pPr>
              <a:defRPr/>
            </a:pPr>
            <a:endParaRPr lang="en-US"/>
          </a:p>
        </p:txBody>
      </p:sp>
      <p:sp>
        <p:nvSpPr>
          <p:cNvPr id="7" name="Slide Number Placeholder 6"/>
          <p:cNvSpPr>
            <a:spLocks noGrp="1"/>
          </p:cNvSpPr>
          <p:nvPr>
            <p:ph type="sldNum" sz="quarter" idx="5"/>
          </p:nvPr>
        </p:nvSpPr>
        <p:spPr>
          <a:xfrm>
            <a:off x="3967163" y="8823325"/>
            <a:ext cx="3035300" cy="465138"/>
          </a:xfrm>
          <a:prstGeom prst="rect">
            <a:avLst/>
          </a:prstGeom>
        </p:spPr>
        <p:txBody>
          <a:bodyPr vert="horz" lIns="93104" tIns="46552" rIns="93104" bIns="46552" rtlCol="0" anchor="b"/>
          <a:lstStyle>
            <a:lvl1pPr algn="r" fontAlgn="auto">
              <a:spcBef>
                <a:spcPts val="0"/>
              </a:spcBef>
              <a:spcAft>
                <a:spcPts val="0"/>
              </a:spcAft>
              <a:defRPr sz="1200" b="0">
                <a:latin typeface="+mn-lt"/>
              </a:defRPr>
            </a:lvl1pPr>
          </a:lstStyle>
          <a:p>
            <a:pPr>
              <a:defRPr/>
            </a:pPr>
            <a:fld id="{1288FC4A-609E-42C7-8B53-157B52595CB7}" type="slidenum">
              <a:rPr lang="en-US"/>
              <a:pPr>
                <a:defRPr/>
              </a:pPr>
              <a:t>‹#›</a:t>
            </a:fld>
            <a:endParaRPr lang="en-US"/>
          </a:p>
        </p:txBody>
      </p:sp>
    </p:spTree>
    <p:extLst>
      <p:ext uri="{BB962C8B-B14F-4D97-AF65-F5344CB8AC3E}">
        <p14:creationId xmlns:p14="http://schemas.microsoft.com/office/powerpoint/2010/main" val="14238310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EHE – intro ( will introduce all speakers)</a:t>
            </a:r>
          </a:p>
          <a:p>
            <a:endParaRPr lang="en-US" smtClean="0"/>
          </a:p>
          <a:p>
            <a:r>
              <a:rPr lang="en-US" i="1" smtClean="0"/>
              <a:t>Please remember to repeat your name and association the first time you talk on camera.</a:t>
            </a:r>
          </a:p>
        </p:txBody>
      </p:sp>
      <p:sp>
        <p:nvSpPr>
          <p:cNvPr id="4" name="Slide Number Placeholder 3"/>
          <p:cNvSpPr>
            <a:spLocks noGrp="1"/>
          </p:cNvSpPr>
          <p:nvPr>
            <p:ph type="sldNum" sz="quarter" idx="5"/>
          </p:nvPr>
        </p:nvSpPr>
        <p:spPr/>
        <p:txBody>
          <a:bodyPr/>
          <a:lstStyle/>
          <a:p>
            <a:pPr>
              <a:defRPr/>
            </a:pPr>
            <a:fld id="{1635E6A8-5220-4311-B196-09BBF3D3D7EF}"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Cory</a:t>
            </a:r>
          </a:p>
        </p:txBody>
      </p:sp>
      <p:sp>
        <p:nvSpPr>
          <p:cNvPr id="4" name="Slide Number Placeholder 3"/>
          <p:cNvSpPr>
            <a:spLocks noGrp="1"/>
          </p:cNvSpPr>
          <p:nvPr>
            <p:ph type="sldNum" sz="quarter" idx="5"/>
          </p:nvPr>
        </p:nvSpPr>
        <p:spPr/>
        <p:txBody>
          <a:bodyPr/>
          <a:lstStyle/>
          <a:p>
            <a:pPr>
              <a:defRPr/>
            </a:pPr>
            <a:fld id="{08824E8F-710F-4E40-B132-BC2A080E46DC}"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Libby – Myth</a:t>
            </a:r>
          </a:p>
          <a:p>
            <a:r>
              <a:rPr lang="en-US" smtClean="0"/>
              <a:t>CJH – Debunks myth</a:t>
            </a:r>
          </a:p>
        </p:txBody>
      </p:sp>
      <p:sp>
        <p:nvSpPr>
          <p:cNvPr id="4" name="Slide Number Placeholder 3"/>
          <p:cNvSpPr>
            <a:spLocks noGrp="1"/>
          </p:cNvSpPr>
          <p:nvPr>
            <p:ph type="sldNum" sz="quarter" idx="5"/>
          </p:nvPr>
        </p:nvSpPr>
        <p:spPr/>
        <p:txBody>
          <a:bodyPr/>
          <a:lstStyle/>
          <a:p>
            <a:pPr>
              <a:defRPr/>
            </a:pPr>
            <a:fld id="{9C209799-C429-4694-B673-02333C6F8A43}"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Libby – Myth</a:t>
            </a:r>
          </a:p>
          <a:p>
            <a:r>
              <a:rPr lang="en-US" smtClean="0"/>
              <a:t>CJH – Debunks myth</a:t>
            </a:r>
          </a:p>
          <a:p>
            <a:endParaRPr lang="en-US" smtClean="0"/>
          </a:p>
        </p:txBody>
      </p:sp>
      <p:sp>
        <p:nvSpPr>
          <p:cNvPr id="4" name="Slide Number Placeholder 3"/>
          <p:cNvSpPr>
            <a:spLocks noGrp="1"/>
          </p:cNvSpPr>
          <p:nvPr>
            <p:ph type="sldNum" sz="quarter" idx="5"/>
          </p:nvPr>
        </p:nvSpPr>
        <p:spPr/>
        <p:txBody>
          <a:bodyPr/>
          <a:lstStyle/>
          <a:p>
            <a:pPr>
              <a:defRPr/>
            </a:pPr>
            <a:fld id="{61BC5DDF-127A-4CA5-8017-14789953DB03}"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June</a:t>
            </a:r>
          </a:p>
        </p:txBody>
      </p:sp>
      <p:sp>
        <p:nvSpPr>
          <p:cNvPr id="4" name="Slide Number Placeholder 3"/>
          <p:cNvSpPr>
            <a:spLocks noGrp="1"/>
          </p:cNvSpPr>
          <p:nvPr>
            <p:ph type="sldNum" sz="quarter" idx="5"/>
          </p:nvPr>
        </p:nvSpPr>
        <p:spPr/>
        <p:txBody>
          <a:bodyPr/>
          <a:lstStyle/>
          <a:p>
            <a:pPr>
              <a:defRPr/>
            </a:pPr>
            <a:fld id="{C3E64A5A-B5DB-47D5-B07C-5882100891C9}"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June</a:t>
            </a:r>
          </a:p>
        </p:txBody>
      </p:sp>
      <p:sp>
        <p:nvSpPr>
          <p:cNvPr id="4" name="Slide Number Placeholder 3"/>
          <p:cNvSpPr>
            <a:spLocks noGrp="1"/>
          </p:cNvSpPr>
          <p:nvPr>
            <p:ph type="sldNum" sz="quarter" idx="5"/>
          </p:nvPr>
        </p:nvSpPr>
        <p:spPr/>
        <p:txBody>
          <a:bodyPr/>
          <a:lstStyle/>
          <a:p>
            <a:pPr>
              <a:defRPr/>
            </a:pPr>
            <a:fld id="{0AC8FFAC-F2B6-4101-A7E7-9441CA34B675}"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Libby – Myth</a:t>
            </a:r>
          </a:p>
          <a:p>
            <a:r>
              <a:rPr lang="en-US" smtClean="0"/>
              <a:t>Cory – Debunks myth</a:t>
            </a:r>
          </a:p>
          <a:p>
            <a:endParaRPr lang="en-US" smtClean="0"/>
          </a:p>
        </p:txBody>
      </p:sp>
      <p:sp>
        <p:nvSpPr>
          <p:cNvPr id="4" name="Slide Number Placeholder 3"/>
          <p:cNvSpPr>
            <a:spLocks noGrp="1"/>
          </p:cNvSpPr>
          <p:nvPr>
            <p:ph type="sldNum" sz="quarter" idx="5"/>
          </p:nvPr>
        </p:nvSpPr>
        <p:spPr/>
        <p:txBody>
          <a:bodyPr/>
          <a:lstStyle/>
          <a:p>
            <a:pPr>
              <a:defRPr/>
            </a:pPr>
            <a:fld id="{B24B723D-05E8-4067-8571-E86AC997B820}" type="slidenum">
              <a:rPr lang="en-US" smtClean="0"/>
              <a:pPr>
                <a:defRPr/>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CJH</a:t>
            </a:r>
          </a:p>
        </p:txBody>
      </p:sp>
      <p:sp>
        <p:nvSpPr>
          <p:cNvPr id="4" name="Slide Number Placeholder 3"/>
          <p:cNvSpPr>
            <a:spLocks noGrp="1"/>
          </p:cNvSpPr>
          <p:nvPr>
            <p:ph type="sldNum" sz="quarter" idx="5"/>
          </p:nvPr>
        </p:nvSpPr>
        <p:spPr/>
        <p:txBody>
          <a:bodyPr/>
          <a:lstStyle/>
          <a:p>
            <a:pPr>
              <a:defRPr/>
            </a:pPr>
            <a:fld id="{0C0555D0-E4AF-426F-AB1F-F57FD344A5CF}" type="slidenum">
              <a:rPr lang="en-US" smtClean="0"/>
              <a:pPr>
                <a:defRPr/>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KP</a:t>
            </a:r>
          </a:p>
        </p:txBody>
      </p:sp>
      <p:sp>
        <p:nvSpPr>
          <p:cNvPr id="4" name="Slide Number Placeholder 3"/>
          <p:cNvSpPr>
            <a:spLocks noGrp="1"/>
          </p:cNvSpPr>
          <p:nvPr>
            <p:ph type="sldNum" sz="quarter" idx="5"/>
          </p:nvPr>
        </p:nvSpPr>
        <p:spPr/>
        <p:txBody>
          <a:bodyPr/>
          <a:lstStyle/>
          <a:p>
            <a:pPr>
              <a:defRPr/>
            </a:pPr>
            <a:fld id="{D1A7163A-D5B4-411A-A3CB-B7B96E356126}" type="slidenum">
              <a:rPr lang="en-US" smtClean="0"/>
              <a:pPr>
                <a:defRPr/>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KP</a:t>
            </a:r>
          </a:p>
        </p:txBody>
      </p:sp>
      <p:sp>
        <p:nvSpPr>
          <p:cNvPr id="4" name="Slide Number Placeholder 3"/>
          <p:cNvSpPr>
            <a:spLocks noGrp="1"/>
          </p:cNvSpPr>
          <p:nvPr>
            <p:ph type="sldNum" sz="quarter" idx="5"/>
          </p:nvPr>
        </p:nvSpPr>
        <p:spPr/>
        <p:txBody>
          <a:bodyPr/>
          <a:lstStyle/>
          <a:p>
            <a:pPr>
              <a:defRPr/>
            </a:pPr>
            <a:fld id="{95966520-D634-4382-BA7D-B4BF4A60F5F4}" type="slidenum">
              <a:rPr lang="en-US" smtClean="0"/>
              <a:pPr>
                <a:defRPr/>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KP</a:t>
            </a:r>
          </a:p>
        </p:txBody>
      </p:sp>
      <p:sp>
        <p:nvSpPr>
          <p:cNvPr id="4" name="Slide Number Placeholder 3"/>
          <p:cNvSpPr>
            <a:spLocks noGrp="1"/>
          </p:cNvSpPr>
          <p:nvPr>
            <p:ph type="sldNum" sz="quarter" idx="5"/>
          </p:nvPr>
        </p:nvSpPr>
        <p:spPr/>
        <p:txBody>
          <a:bodyPr/>
          <a:lstStyle/>
          <a:p>
            <a:pPr>
              <a:defRPr/>
            </a:pPr>
            <a:fld id="{25685176-DEB9-4620-8F7D-ED5025A2DF13}" type="slidenum">
              <a:rPr lang="en-US" smtClean="0"/>
              <a:pPr>
                <a:defRPr/>
              </a:pPr>
              <a:t>43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EHE</a:t>
            </a:r>
          </a:p>
        </p:txBody>
      </p:sp>
      <p:sp>
        <p:nvSpPr>
          <p:cNvPr id="4" name="Slide Number Placeholder 3"/>
          <p:cNvSpPr>
            <a:spLocks noGrp="1"/>
          </p:cNvSpPr>
          <p:nvPr>
            <p:ph type="sldNum" sz="quarter" idx="5"/>
          </p:nvPr>
        </p:nvSpPr>
        <p:spPr/>
        <p:txBody>
          <a:bodyPr/>
          <a:lstStyle/>
          <a:p>
            <a:pPr>
              <a:defRPr/>
            </a:pPr>
            <a:fld id="{6C28B945-593F-489D-A4D0-D7A075AAE028}"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June</a:t>
            </a:r>
          </a:p>
        </p:txBody>
      </p:sp>
      <p:sp>
        <p:nvSpPr>
          <p:cNvPr id="4" name="Slide Number Placeholder 3"/>
          <p:cNvSpPr>
            <a:spLocks noGrp="1"/>
          </p:cNvSpPr>
          <p:nvPr>
            <p:ph type="sldNum" sz="quarter" idx="5"/>
          </p:nvPr>
        </p:nvSpPr>
        <p:spPr/>
        <p:txBody>
          <a:bodyPr/>
          <a:lstStyle/>
          <a:p>
            <a:pPr>
              <a:defRPr/>
            </a:pPr>
            <a:fld id="{8D4F83F9-584B-460B-AEB0-8D3AB4004545}" type="slidenum">
              <a:rPr lang="en-US" smtClean="0"/>
              <a:pPr>
                <a:defRPr/>
              </a:pPr>
              <a:t>46</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June</a:t>
            </a:r>
          </a:p>
        </p:txBody>
      </p:sp>
      <p:sp>
        <p:nvSpPr>
          <p:cNvPr id="4" name="Slide Number Placeholder 3"/>
          <p:cNvSpPr>
            <a:spLocks noGrp="1"/>
          </p:cNvSpPr>
          <p:nvPr>
            <p:ph type="sldNum" sz="quarter" idx="5"/>
          </p:nvPr>
        </p:nvSpPr>
        <p:spPr/>
        <p:txBody>
          <a:bodyPr/>
          <a:lstStyle/>
          <a:p>
            <a:pPr>
              <a:defRPr/>
            </a:pPr>
            <a:fld id="{C9A41049-8FE5-4F2D-9901-7EE9FB29DC07}" type="slidenum">
              <a:rPr lang="en-US" smtClean="0"/>
              <a:pPr>
                <a:defRPr/>
              </a:pPr>
              <a:t>47</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Libby – Myth</a:t>
            </a:r>
          </a:p>
          <a:p>
            <a:r>
              <a:rPr lang="en-US" smtClean="0"/>
              <a:t>KP – Debunks myth</a:t>
            </a:r>
          </a:p>
          <a:p>
            <a:endParaRPr lang="en-US" smtClean="0"/>
          </a:p>
        </p:txBody>
      </p:sp>
      <p:sp>
        <p:nvSpPr>
          <p:cNvPr id="4" name="Slide Number Placeholder 3"/>
          <p:cNvSpPr>
            <a:spLocks noGrp="1"/>
          </p:cNvSpPr>
          <p:nvPr>
            <p:ph type="sldNum" sz="quarter" idx="5"/>
          </p:nvPr>
        </p:nvSpPr>
        <p:spPr/>
        <p:txBody>
          <a:bodyPr/>
          <a:lstStyle/>
          <a:p>
            <a:pPr>
              <a:defRPr/>
            </a:pPr>
            <a:fld id="{CD74CC0B-F252-4CE8-81DE-C7B478CED474}" type="slidenum">
              <a:rPr lang="en-US" smtClean="0"/>
              <a:pPr>
                <a:defRPr/>
              </a:pPr>
              <a:t>48</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KP</a:t>
            </a:r>
          </a:p>
        </p:txBody>
      </p:sp>
      <p:sp>
        <p:nvSpPr>
          <p:cNvPr id="4" name="Slide Number Placeholder 3"/>
          <p:cNvSpPr>
            <a:spLocks noGrp="1"/>
          </p:cNvSpPr>
          <p:nvPr>
            <p:ph type="sldNum" sz="quarter" idx="5"/>
          </p:nvPr>
        </p:nvSpPr>
        <p:spPr/>
        <p:txBody>
          <a:bodyPr/>
          <a:lstStyle/>
          <a:p>
            <a:pPr>
              <a:defRPr/>
            </a:pPr>
            <a:fld id="{01B10410-7DF6-4F7C-BEE6-7D70E1DF33E8}" type="slidenum">
              <a:rPr lang="en-US" smtClean="0"/>
              <a:pPr>
                <a:defRPr/>
              </a:pPr>
              <a:t>49</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CJH</a:t>
            </a:r>
          </a:p>
        </p:txBody>
      </p:sp>
      <p:sp>
        <p:nvSpPr>
          <p:cNvPr id="4" name="Slide Number Placeholder 3"/>
          <p:cNvSpPr>
            <a:spLocks noGrp="1"/>
          </p:cNvSpPr>
          <p:nvPr>
            <p:ph type="sldNum" sz="quarter" idx="5"/>
          </p:nvPr>
        </p:nvSpPr>
        <p:spPr/>
        <p:txBody>
          <a:bodyPr/>
          <a:lstStyle/>
          <a:p>
            <a:pPr>
              <a:defRPr/>
            </a:pPr>
            <a:fld id="{81A687E3-BA63-4A9D-B950-C315998F7DED}" type="slidenum">
              <a:rPr lang="en-US" smtClean="0"/>
              <a:pPr>
                <a:defRPr/>
              </a:pPr>
              <a:t>50</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CJH</a:t>
            </a:r>
          </a:p>
        </p:txBody>
      </p:sp>
      <p:sp>
        <p:nvSpPr>
          <p:cNvPr id="4" name="Slide Number Placeholder 3"/>
          <p:cNvSpPr>
            <a:spLocks noGrp="1"/>
          </p:cNvSpPr>
          <p:nvPr>
            <p:ph type="sldNum" sz="quarter" idx="5"/>
          </p:nvPr>
        </p:nvSpPr>
        <p:spPr/>
        <p:txBody>
          <a:bodyPr/>
          <a:lstStyle/>
          <a:p>
            <a:pPr>
              <a:defRPr/>
            </a:pPr>
            <a:fld id="{AF1197F8-F4F1-45B3-88A1-71B2AEE63F38}" type="slidenum">
              <a:rPr lang="en-US" smtClean="0"/>
              <a:pPr>
                <a:defRPr/>
              </a:pPr>
              <a:t>51</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Cory</a:t>
            </a:r>
          </a:p>
        </p:txBody>
      </p:sp>
      <p:sp>
        <p:nvSpPr>
          <p:cNvPr id="4" name="Slide Number Placeholder 3"/>
          <p:cNvSpPr>
            <a:spLocks noGrp="1"/>
          </p:cNvSpPr>
          <p:nvPr>
            <p:ph type="sldNum" sz="quarter" idx="5"/>
          </p:nvPr>
        </p:nvSpPr>
        <p:spPr/>
        <p:txBody>
          <a:bodyPr/>
          <a:lstStyle/>
          <a:p>
            <a:pPr>
              <a:defRPr/>
            </a:pPr>
            <a:fld id="{F2D8821C-F992-42CA-941A-5DCCB1A0C1FB}" type="slidenum">
              <a:rPr lang="en-US" smtClean="0"/>
              <a:pPr>
                <a:defRPr/>
              </a:pPr>
              <a:t>52</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EHE</a:t>
            </a:r>
          </a:p>
        </p:txBody>
      </p:sp>
      <p:sp>
        <p:nvSpPr>
          <p:cNvPr id="4" name="Slide Number Placeholder 3"/>
          <p:cNvSpPr>
            <a:spLocks noGrp="1"/>
          </p:cNvSpPr>
          <p:nvPr>
            <p:ph type="sldNum" sz="quarter" idx="5"/>
          </p:nvPr>
        </p:nvSpPr>
        <p:spPr/>
        <p:txBody>
          <a:bodyPr/>
          <a:lstStyle/>
          <a:p>
            <a:pPr>
              <a:defRPr/>
            </a:pPr>
            <a:fld id="{9A4F7C0A-99E3-4FF3-A048-24C65CF2F0E6}" type="slidenum">
              <a:rPr lang="en-US" smtClean="0"/>
              <a:pPr>
                <a:defRPr/>
              </a:pPr>
              <a:t>53</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EHE</a:t>
            </a:r>
          </a:p>
        </p:txBody>
      </p:sp>
      <p:sp>
        <p:nvSpPr>
          <p:cNvPr id="4" name="Slide Number Placeholder 3"/>
          <p:cNvSpPr>
            <a:spLocks noGrp="1"/>
          </p:cNvSpPr>
          <p:nvPr>
            <p:ph type="sldNum" sz="quarter" idx="5"/>
          </p:nvPr>
        </p:nvSpPr>
        <p:spPr/>
        <p:txBody>
          <a:bodyPr/>
          <a:lstStyle/>
          <a:p>
            <a:pPr>
              <a:defRPr/>
            </a:pPr>
            <a:fld id="{30853E46-EBA4-4712-9DF2-9C56E8FE567C}" type="slidenum">
              <a:rPr lang="en-US" smtClean="0"/>
              <a:pPr>
                <a:defRPr/>
              </a:pPr>
              <a:t>54</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KP</a:t>
            </a:r>
          </a:p>
        </p:txBody>
      </p:sp>
      <p:sp>
        <p:nvSpPr>
          <p:cNvPr id="4" name="Slide Number Placeholder 3"/>
          <p:cNvSpPr>
            <a:spLocks noGrp="1"/>
          </p:cNvSpPr>
          <p:nvPr>
            <p:ph type="sldNum" sz="quarter" idx="5"/>
          </p:nvPr>
        </p:nvSpPr>
        <p:spPr/>
        <p:txBody>
          <a:bodyPr/>
          <a:lstStyle/>
          <a:p>
            <a:pPr>
              <a:defRPr/>
            </a:pPr>
            <a:fld id="{9B80B15F-530A-4E44-906D-23C8C3827D29}" type="slidenum">
              <a:rPr lang="en-US" smtClean="0"/>
              <a:pPr>
                <a:defRPr/>
              </a:pPr>
              <a:t>55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CJH</a:t>
            </a:r>
          </a:p>
        </p:txBody>
      </p:sp>
      <p:sp>
        <p:nvSpPr>
          <p:cNvPr id="4" name="Slide Number Placeholder 3"/>
          <p:cNvSpPr>
            <a:spLocks noGrp="1"/>
          </p:cNvSpPr>
          <p:nvPr>
            <p:ph type="sldNum" sz="quarter" idx="5"/>
          </p:nvPr>
        </p:nvSpPr>
        <p:spPr/>
        <p:txBody>
          <a:bodyPr/>
          <a:lstStyle/>
          <a:p>
            <a:pPr>
              <a:defRPr/>
            </a:pPr>
            <a:fld id="{D5615B2C-E687-45C3-AD7C-D90F16532175}"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Libby – Myth</a:t>
            </a:r>
          </a:p>
          <a:p>
            <a:r>
              <a:rPr lang="en-US" smtClean="0"/>
              <a:t>KP – Debunks myth</a:t>
            </a:r>
          </a:p>
          <a:p>
            <a:endParaRPr lang="en-US" smtClean="0"/>
          </a:p>
        </p:txBody>
      </p:sp>
      <p:sp>
        <p:nvSpPr>
          <p:cNvPr id="4" name="Slide Number Placeholder 3"/>
          <p:cNvSpPr>
            <a:spLocks noGrp="1"/>
          </p:cNvSpPr>
          <p:nvPr>
            <p:ph type="sldNum" sz="quarter" idx="5"/>
          </p:nvPr>
        </p:nvSpPr>
        <p:spPr/>
        <p:txBody>
          <a:bodyPr/>
          <a:lstStyle/>
          <a:p>
            <a:pPr>
              <a:defRPr/>
            </a:pPr>
            <a:fld id="{03FF7BA4-EC87-407D-A662-EFFEEBC1BDD8}" type="slidenum">
              <a:rPr lang="en-US" smtClean="0"/>
              <a:pPr>
                <a:defRPr/>
              </a:pPr>
              <a:t>56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CJH</a:t>
            </a:r>
          </a:p>
        </p:txBody>
      </p:sp>
      <p:sp>
        <p:nvSpPr>
          <p:cNvPr id="4" name="Slide Number Placeholder 3"/>
          <p:cNvSpPr>
            <a:spLocks noGrp="1"/>
          </p:cNvSpPr>
          <p:nvPr>
            <p:ph type="sldNum" sz="quarter" idx="5"/>
          </p:nvPr>
        </p:nvSpPr>
        <p:spPr/>
        <p:txBody>
          <a:bodyPr/>
          <a:lstStyle/>
          <a:p>
            <a:pPr>
              <a:defRPr/>
            </a:pPr>
            <a:fld id="{AC182D93-1BCF-4DFA-99FC-58A22EB5EB0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Cory</a:t>
            </a:r>
          </a:p>
        </p:txBody>
      </p:sp>
      <p:sp>
        <p:nvSpPr>
          <p:cNvPr id="4" name="Slide Number Placeholder 3"/>
          <p:cNvSpPr>
            <a:spLocks noGrp="1"/>
          </p:cNvSpPr>
          <p:nvPr>
            <p:ph type="sldNum" sz="quarter" idx="5"/>
          </p:nvPr>
        </p:nvSpPr>
        <p:spPr/>
        <p:txBody>
          <a:bodyPr/>
          <a:lstStyle/>
          <a:p>
            <a:pPr>
              <a:defRPr/>
            </a:pPr>
            <a:fld id="{5A3CB1B0-0C75-4B2F-AED1-5788ECC1D5AC}"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EHE</a:t>
            </a:r>
          </a:p>
        </p:txBody>
      </p:sp>
      <p:sp>
        <p:nvSpPr>
          <p:cNvPr id="4" name="Slide Number Placeholder 3"/>
          <p:cNvSpPr>
            <a:spLocks noGrp="1"/>
          </p:cNvSpPr>
          <p:nvPr>
            <p:ph type="sldNum" sz="quarter" idx="5"/>
          </p:nvPr>
        </p:nvSpPr>
        <p:spPr/>
        <p:txBody>
          <a:bodyPr/>
          <a:lstStyle/>
          <a:p>
            <a:pPr>
              <a:defRPr/>
            </a:pPr>
            <a:fld id="{BAF48895-9A32-40B0-91CA-7ADE8D90D508}"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June</a:t>
            </a:r>
          </a:p>
        </p:txBody>
      </p:sp>
      <p:sp>
        <p:nvSpPr>
          <p:cNvPr id="4" name="Slide Number Placeholder 3"/>
          <p:cNvSpPr>
            <a:spLocks noGrp="1"/>
          </p:cNvSpPr>
          <p:nvPr>
            <p:ph type="sldNum" sz="quarter" idx="5"/>
          </p:nvPr>
        </p:nvSpPr>
        <p:spPr/>
        <p:txBody>
          <a:bodyPr/>
          <a:lstStyle/>
          <a:p>
            <a:pPr>
              <a:defRPr/>
            </a:pPr>
            <a:fld id="{BEE55340-B692-4DF9-A188-0111E03036B1}"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Cory</a:t>
            </a:r>
          </a:p>
        </p:txBody>
      </p:sp>
      <p:sp>
        <p:nvSpPr>
          <p:cNvPr id="4" name="Slide Number Placeholder 3"/>
          <p:cNvSpPr>
            <a:spLocks noGrp="1"/>
          </p:cNvSpPr>
          <p:nvPr>
            <p:ph type="sldNum" sz="quarter" idx="5"/>
          </p:nvPr>
        </p:nvSpPr>
        <p:spPr/>
        <p:txBody>
          <a:bodyPr/>
          <a:lstStyle/>
          <a:p>
            <a:pPr>
              <a:defRPr/>
            </a:pPr>
            <a:fld id="{217951C6-82FA-431A-A410-2CE8727C44B0}"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Cory</a:t>
            </a:r>
          </a:p>
        </p:txBody>
      </p:sp>
      <p:sp>
        <p:nvSpPr>
          <p:cNvPr id="4" name="Slide Number Placeholder 3"/>
          <p:cNvSpPr>
            <a:spLocks noGrp="1"/>
          </p:cNvSpPr>
          <p:nvPr>
            <p:ph type="sldNum" sz="quarter" idx="5"/>
          </p:nvPr>
        </p:nvSpPr>
        <p:spPr/>
        <p:txBody>
          <a:bodyPr/>
          <a:lstStyle/>
          <a:p>
            <a:pPr>
              <a:defRPr/>
            </a:pPr>
            <a:fld id="{F5960C4E-81DA-4098-9839-F2F02F43088D}"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AA6B1B4C-43F3-438B-A7BC-12C520D96DE9}" type="datetime1">
              <a:rPr lang="en-US" smtClean="0"/>
              <a:pPr>
                <a:defRPr/>
              </a:pPr>
              <a:t>9/19/2011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533442FB-D9CC-42CC-8F1D-8A830F238F12}"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F327C3A7-E2EB-424C-8772-AADBDB6A0AD6}" type="datetime1">
              <a:rPr lang="en-US" smtClean="0"/>
              <a:pPr>
                <a:defRPr/>
              </a:pPr>
              <a:t>9/19/2011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610A37A-2223-4EAA-BDEF-956FF11C1165}"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79AB293F-385F-4C5D-B0B0-559F14872E8A}" type="datetime1">
              <a:rPr lang="en-US" smtClean="0"/>
              <a:pPr>
                <a:defRPr/>
              </a:pPr>
              <a:t>9/19/2011</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93146D07-0CFC-4127-96D2-2E4C17519366}"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22BF96B2-86F6-400D-ACBA-A2CBD1FCFB9F}" type="datetime1">
              <a:rPr lang="en-US" smtClean="0"/>
              <a:pPr>
                <a:defRPr/>
              </a:pPr>
              <a:t>9/19/2011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4336DF4F-CA29-4477-866E-E0635CC89AA3}" type="slidenum">
              <a:rPr lang="en-US" smtClean="0"/>
              <a:pPr>
                <a:defRPr/>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6971D744-E329-4692-B2AF-3A75760008D1}" type="datetime1">
              <a:rPr lang="en-US" smtClean="0"/>
              <a:pPr>
                <a:defRPr/>
              </a:pPr>
              <a:t>9/19/2011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D9B0E723-D67C-41E5-B9B4-F3EE47808086}"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F56FC40C-24B4-485F-99F7-834C15F551AD}" type="datetime1">
              <a:rPr lang="en-US" smtClean="0"/>
              <a:pPr>
                <a:defRPr/>
              </a:pPr>
              <a:t>9/19/2011</a:t>
            </a:fld>
            <a:endParaRPr lang="en-US"/>
          </a:p>
        </p:txBody>
      </p:sp>
      <p:sp>
        <p:nvSpPr>
          <p:cNvPr id="10" name="Slide Number Placeholder 9"/>
          <p:cNvSpPr>
            <a:spLocks noGrp="1"/>
          </p:cNvSpPr>
          <p:nvPr>
            <p:ph type="sldNum" sz="quarter" idx="16"/>
          </p:nvPr>
        </p:nvSpPr>
        <p:spPr/>
        <p:txBody>
          <a:bodyPr rtlCol="0"/>
          <a:lstStyle/>
          <a:p>
            <a:pPr>
              <a:defRPr/>
            </a:pPr>
            <a:fld id="{414A1F71-8BE3-4ADB-B00B-DE80242CFB00}" type="slidenum">
              <a:rPr lang="en-US" smtClean="0"/>
              <a:pPr>
                <a:defRPr/>
              </a:pPr>
              <a:t>‹#›</a:t>
            </a:fld>
            <a:endParaRPr lang="en-US" dirty="0"/>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928FCF02-EF2C-461B-B466-01D8B4006517}" type="datetime1">
              <a:rPr lang="en-US" smtClean="0"/>
              <a:pPr>
                <a:defRPr/>
              </a:pPr>
              <a:t>9/19/2011</a:t>
            </a:fld>
            <a:endParaRPr lang="en-US"/>
          </a:p>
        </p:txBody>
      </p:sp>
      <p:sp>
        <p:nvSpPr>
          <p:cNvPr id="12" name="Slide Number Placeholder 11"/>
          <p:cNvSpPr>
            <a:spLocks noGrp="1"/>
          </p:cNvSpPr>
          <p:nvPr>
            <p:ph type="sldNum" sz="quarter" idx="16"/>
          </p:nvPr>
        </p:nvSpPr>
        <p:spPr/>
        <p:txBody>
          <a:bodyPr rtlCol="0"/>
          <a:lstStyle/>
          <a:p>
            <a:pPr>
              <a:defRPr/>
            </a:pPr>
            <a:fld id="{A598D425-6ED7-4E01-A30F-13855F71656E}"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EC7E8005-F0D9-46CA-8D61-4045E451C502}" type="datetime1">
              <a:rPr lang="en-US" smtClean="0"/>
              <a:pPr>
                <a:defRPr/>
              </a:pPr>
              <a:t>9/19/2011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686592DC-DF39-412D-84B1-04AB9B8649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BEB359B-3144-46E0-8C10-D66549D84616}" type="datetime1">
              <a:rPr lang="en-US" smtClean="0"/>
              <a:pPr>
                <a:defRPr/>
              </a:pPr>
              <a:t>9/19/2011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F990D45F-F250-4E1E-8C44-27D1211A20B2}"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AD207DA0-3FDE-45C5-90AD-22BB8EFE9824}" type="datetime1">
              <a:rPr lang="en-US" smtClean="0"/>
              <a:pPr>
                <a:defRPr/>
              </a:pPr>
              <a:t>9/19/2011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4E83402B-D972-46DC-B471-B4E88377DFE5}"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ED7111C0-8CCA-4A18-96FB-C9CE2DC45631}" type="datetime1">
              <a:rPr lang="en-US" smtClean="0"/>
              <a:pPr>
                <a:defRPr/>
              </a:pPr>
              <a:t>9/19/2011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AA1C8C02-1366-492C-ACAB-096304FDD659}"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C4CDE57D-3596-42A1-A436-35FD7BB6247C}" type="datetime1">
              <a:rPr lang="en-US" smtClean="0"/>
              <a:pPr>
                <a:defRPr/>
              </a:pPr>
              <a:t>9/19/2011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4BA6B3CA-FE61-457A-BF2D-8BEDA66CA953}"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212" r:id="rId1"/>
    <p:sldLayoutId id="2147484213" r:id="rId2"/>
    <p:sldLayoutId id="2147484214" r:id="rId3"/>
    <p:sldLayoutId id="2147484215" r:id="rId4"/>
    <p:sldLayoutId id="2147484216" r:id="rId5"/>
    <p:sldLayoutId id="2147484217" r:id="rId6"/>
    <p:sldLayoutId id="2147484218" r:id="rId7"/>
    <p:sldLayoutId id="2147484219" r:id="rId8"/>
    <p:sldLayoutId id="2147484220" r:id="rId9"/>
    <p:sldLayoutId id="2147484221" r:id="rId10"/>
    <p:sldLayoutId id="2147484222"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2"/>
          <p:cNvSpPr>
            <a:spLocks noGrp="1"/>
          </p:cNvSpPr>
          <p:nvPr>
            <p:ph type="subTitle" idx="1"/>
          </p:nvPr>
        </p:nvSpPr>
        <p:spPr>
          <a:xfrm>
            <a:off x="990600" y="228600"/>
            <a:ext cx="8001000" cy="6324600"/>
          </a:xfrm>
        </p:spPr>
        <p:txBody>
          <a:bodyPr>
            <a:normAutofit/>
          </a:bodyPr>
          <a:lstStyle/>
          <a:p>
            <a:pPr algn="ctr" fontAlgn="auto">
              <a:lnSpc>
                <a:spcPct val="90000"/>
              </a:lnSpc>
              <a:spcAft>
                <a:spcPts val="0"/>
              </a:spcAft>
              <a:buFont typeface="Wingdings 2"/>
              <a:buNone/>
              <a:defRPr/>
            </a:pPr>
            <a:endParaRPr lang="en-US" sz="4200" dirty="0" smtClean="0"/>
          </a:p>
          <a:p>
            <a:pPr algn="ctr" fontAlgn="auto">
              <a:lnSpc>
                <a:spcPct val="90000"/>
              </a:lnSpc>
              <a:spcAft>
                <a:spcPts val="0"/>
              </a:spcAft>
              <a:buFont typeface="Wingdings 2"/>
              <a:buNone/>
              <a:defRPr/>
            </a:pPr>
            <a:r>
              <a:rPr lang="en-US" sz="4200" b="1" dirty="0" smtClean="0">
                <a:effectLst>
                  <a:outerShdw blurRad="38100" dist="38100" dir="2700000" algn="tl">
                    <a:srgbClr val="000000">
                      <a:alpha val="43137"/>
                    </a:srgbClr>
                  </a:outerShdw>
                </a:effectLst>
              </a:rPr>
              <a:t>Criminal Justice Realignment: </a:t>
            </a:r>
          </a:p>
          <a:p>
            <a:pPr algn="ctr" fontAlgn="auto">
              <a:lnSpc>
                <a:spcPct val="90000"/>
              </a:lnSpc>
              <a:spcAft>
                <a:spcPts val="0"/>
              </a:spcAft>
              <a:buFont typeface="Wingdings 2"/>
              <a:buNone/>
              <a:defRPr/>
            </a:pPr>
            <a:r>
              <a:rPr lang="en-US" sz="3600" dirty="0" smtClean="0">
                <a:effectLst>
                  <a:outerShdw blurRad="38100" dist="38100" dir="2700000" algn="tl">
                    <a:srgbClr val="000000">
                      <a:alpha val="43137"/>
                    </a:srgbClr>
                  </a:outerShdw>
                </a:effectLst>
              </a:rPr>
              <a:t>What Counties Need to Know to Implement</a:t>
            </a:r>
          </a:p>
          <a:p>
            <a:pPr algn="ctr" fontAlgn="auto">
              <a:lnSpc>
                <a:spcPct val="90000"/>
              </a:lnSpc>
              <a:spcAft>
                <a:spcPts val="0"/>
              </a:spcAft>
              <a:buFont typeface="Wingdings 2"/>
              <a:buNone/>
              <a:defRPr/>
            </a:pPr>
            <a:endParaRPr lang="en-US" sz="2200" dirty="0" smtClean="0"/>
          </a:p>
          <a:p>
            <a:pPr algn="ctr" fontAlgn="auto">
              <a:lnSpc>
                <a:spcPct val="90000"/>
              </a:lnSpc>
              <a:spcAft>
                <a:spcPts val="0"/>
              </a:spcAft>
              <a:buFont typeface="Wingdings 2"/>
              <a:buNone/>
              <a:defRPr/>
            </a:pPr>
            <a:endParaRPr lang="en-US" sz="2200" dirty="0" smtClean="0"/>
          </a:p>
          <a:p>
            <a:pPr algn="ctr" fontAlgn="auto">
              <a:lnSpc>
                <a:spcPct val="90000"/>
              </a:lnSpc>
              <a:spcAft>
                <a:spcPts val="0"/>
              </a:spcAft>
              <a:buFont typeface="Wingdings 2"/>
              <a:buNone/>
              <a:defRPr/>
            </a:pPr>
            <a:r>
              <a:rPr lang="en-US" sz="2200" b="1" dirty="0" smtClean="0"/>
              <a:t>Presented:</a:t>
            </a:r>
          </a:p>
          <a:p>
            <a:pPr algn="ctr" fontAlgn="auto">
              <a:lnSpc>
                <a:spcPct val="90000"/>
              </a:lnSpc>
              <a:spcAft>
                <a:spcPts val="0"/>
              </a:spcAft>
              <a:buFont typeface="Wingdings 2"/>
              <a:buNone/>
              <a:defRPr/>
            </a:pPr>
            <a:r>
              <a:rPr lang="en-US" sz="2200" dirty="0" smtClean="0"/>
              <a:t>September 2011</a:t>
            </a:r>
          </a:p>
          <a:p>
            <a:pPr algn="ctr" fontAlgn="auto">
              <a:lnSpc>
                <a:spcPct val="90000"/>
              </a:lnSpc>
              <a:spcAft>
                <a:spcPts val="0"/>
              </a:spcAft>
              <a:buFont typeface="Wingdings 2"/>
              <a:buNone/>
              <a:defRPr/>
            </a:pPr>
            <a:endParaRPr lang="en-US" sz="22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 Who is State Prison Eligible?</a:t>
            </a:r>
          </a:p>
        </p:txBody>
      </p:sp>
      <p:sp>
        <p:nvSpPr>
          <p:cNvPr id="4" name="Slide Number Placeholder 3"/>
          <p:cNvSpPr>
            <a:spLocks noGrp="1"/>
          </p:cNvSpPr>
          <p:nvPr>
            <p:ph type="sldNum" sz="quarter" idx="12"/>
          </p:nvPr>
        </p:nvSpPr>
        <p:spPr/>
        <p:txBody>
          <a:bodyPr>
            <a:normAutofit fontScale="85000" lnSpcReduction="20000"/>
          </a:bodyPr>
          <a:lstStyle/>
          <a:p>
            <a:pPr>
              <a:defRPr/>
            </a:pPr>
            <a:fld id="{61225636-F945-4B2C-8EDE-EF1D30B4BB24}" type="slidenum">
              <a:rPr lang="en-US"/>
              <a:pPr>
                <a:defRPr/>
              </a:pPr>
              <a:t>10</a:t>
            </a:fld>
            <a:endParaRPr lang="en-US"/>
          </a:p>
        </p:txBody>
      </p:sp>
      <p:sp>
        <p:nvSpPr>
          <p:cNvPr id="23554" name="Content Placeholder 2"/>
          <p:cNvSpPr>
            <a:spLocks noGrp="1"/>
          </p:cNvSpPr>
          <p:nvPr>
            <p:ph sz="quarter" idx="1"/>
          </p:nvPr>
        </p:nvSpPr>
        <p:spPr>
          <a:xfrm>
            <a:off x="1028700" y="1600200"/>
            <a:ext cx="7715250" cy="5105400"/>
          </a:xfrm>
        </p:spPr>
        <p:txBody>
          <a:bodyPr>
            <a:normAutofit lnSpcReduction="10000"/>
          </a:bodyPr>
          <a:lstStyle/>
          <a:p>
            <a:pPr marL="365760" indent="-283464" fontAlgn="auto">
              <a:lnSpc>
                <a:spcPct val="80000"/>
              </a:lnSpc>
              <a:spcAft>
                <a:spcPts val="0"/>
              </a:spcAft>
              <a:buFont typeface="Wingdings 2" pitchFamily="18" charset="2"/>
              <a:buNone/>
              <a:defRPr/>
            </a:pPr>
            <a:r>
              <a:rPr lang="en-US" sz="2800" dirty="0" smtClean="0"/>
              <a:t>The following sentences </a:t>
            </a:r>
            <a:r>
              <a:rPr lang="en-US" sz="2800" b="1" i="1" dirty="0" smtClean="0"/>
              <a:t>may</a:t>
            </a:r>
            <a:r>
              <a:rPr lang="en-US" sz="2800" dirty="0" smtClean="0"/>
              <a:t> be served in state prison:</a:t>
            </a:r>
          </a:p>
          <a:p>
            <a:pPr marL="365760" indent="-283464" fontAlgn="auto">
              <a:lnSpc>
                <a:spcPct val="80000"/>
              </a:lnSpc>
              <a:spcAft>
                <a:spcPts val="0"/>
              </a:spcAft>
              <a:buFont typeface="Wingdings 2"/>
              <a:buChar char=""/>
              <a:defRPr/>
            </a:pPr>
            <a:endParaRPr lang="en-US" sz="2800" dirty="0" smtClean="0"/>
          </a:p>
          <a:p>
            <a:pPr marL="365760" indent="-283464" fontAlgn="auto">
              <a:lnSpc>
                <a:spcPct val="80000"/>
              </a:lnSpc>
              <a:spcAft>
                <a:spcPts val="0"/>
              </a:spcAft>
              <a:buFont typeface="Wingdings 2"/>
              <a:buChar char=""/>
              <a:defRPr/>
            </a:pPr>
            <a:r>
              <a:rPr lang="en-US" sz="2800" dirty="0" smtClean="0"/>
              <a:t>Current or prior serious or violent felonies as described in PC 1192.7(c) or 667.5(c)</a:t>
            </a:r>
          </a:p>
          <a:p>
            <a:pPr marL="365760" indent="-283464" fontAlgn="auto">
              <a:lnSpc>
                <a:spcPct val="80000"/>
              </a:lnSpc>
              <a:spcAft>
                <a:spcPts val="0"/>
              </a:spcAft>
              <a:buFont typeface="Wingdings 2"/>
              <a:buChar char=""/>
              <a:defRPr/>
            </a:pPr>
            <a:r>
              <a:rPr lang="en-US" sz="2800" dirty="0" smtClean="0"/>
              <a:t>Defendant is required to register as a sex offender pursuant to PC 290</a:t>
            </a:r>
          </a:p>
          <a:p>
            <a:pPr marL="365760" indent="-283464" fontAlgn="auto">
              <a:lnSpc>
                <a:spcPct val="80000"/>
              </a:lnSpc>
              <a:spcAft>
                <a:spcPts val="0"/>
              </a:spcAft>
              <a:buFont typeface="Wingdings 2"/>
              <a:buChar char=""/>
              <a:defRPr/>
            </a:pPr>
            <a:r>
              <a:rPr lang="en-US" sz="2800" dirty="0" smtClean="0"/>
              <a:t>PC 186.11 (white collar crime) sentence enhancement</a:t>
            </a:r>
          </a:p>
          <a:p>
            <a:pPr marL="365760" indent="-283464" fontAlgn="auto">
              <a:lnSpc>
                <a:spcPct val="80000"/>
              </a:lnSpc>
              <a:spcAft>
                <a:spcPts val="0"/>
              </a:spcAft>
              <a:buFont typeface="Wingdings 2"/>
              <a:buChar char=""/>
              <a:defRPr/>
            </a:pPr>
            <a:r>
              <a:rPr lang="en-US" sz="2800" dirty="0" smtClean="0"/>
              <a:t>Excludes certain other specified crimes, including felony domestic violence, felony stalking, and solicitation of murder</a:t>
            </a:r>
          </a:p>
          <a:p>
            <a:pPr marL="365760" indent="-283464" fontAlgn="auto">
              <a:lnSpc>
                <a:spcPct val="80000"/>
              </a:lnSpc>
              <a:spcAft>
                <a:spcPts val="0"/>
              </a:spcAft>
              <a:buFont typeface="Wingdings 2" pitchFamily="18" charset="2"/>
              <a:buNone/>
              <a:defRPr/>
            </a:pPr>
            <a:r>
              <a:rPr lang="en-US" sz="2400" dirty="0" smtClean="0"/>
              <a:t>    </a:t>
            </a:r>
          </a:p>
          <a:p>
            <a:pPr marL="365760" indent="-283464" fontAlgn="auto">
              <a:lnSpc>
                <a:spcPct val="80000"/>
              </a:lnSpc>
              <a:spcAft>
                <a:spcPts val="0"/>
              </a:spcAft>
              <a:buFont typeface="Wingdings 2" pitchFamily="18" charset="2"/>
              <a:buNone/>
              <a:defRPr/>
            </a:pPr>
            <a:r>
              <a:rPr lang="en-US" sz="2400" dirty="0" smtClean="0"/>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Grp="1"/>
          </p:cNvSpPr>
          <p:nvPr>
            <p:ph type="title"/>
          </p:nvPr>
        </p:nvSpPr>
        <p:spPr>
          <a:xfrm>
            <a:off x="1295400" y="274638"/>
            <a:ext cx="7639050" cy="1143000"/>
          </a:xfrm>
        </p:spPr>
        <p:txBody>
          <a:bodyPr/>
          <a:lstStyle/>
          <a:p>
            <a:pPr algn="ctr" fontAlgn="auto">
              <a:spcAft>
                <a:spcPts val="0"/>
              </a:spcAft>
              <a:defRPr/>
            </a:pPr>
            <a:r>
              <a:rPr lang="en-US" sz="6600" dirty="0" smtClean="0">
                <a:solidFill>
                  <a:srgbClr val="C00000"/>
                </a:solidFill>
              </a:rPr>
              <a:t>MYTH</a:t>
            </a:r>
          </a:p>
        </p:txBody>
      </p:sp>
      <p:sp>
        <p:nvSpPr>
          <p:cNvPr id="47109" name="Rectangle 5"/>
          <p:cNvSpPr>
            <a:spLocks noGrp="1"/>
          </p:cNvSpPr>
          <p:nvPr>
            <p:ph sz="quarter" idx="1"/>
          </p:nvPr>
        </p:nvSpPr>
        <p:spPr>
          <a:xfrm>
            <a:off x="1295400" y="1935163"/>
            <a:ext cx="7543800" cy="4389437"/>
          </a:xfrm>
        </p:spPr>
        <p:txBody>
          <a:bodyPr>
            <a:normAutofit/>
          </a:bodyPr>
          <a:lstStyle/>
          <a:p>
            <a:pPr marL="365760" indent="-283464" fontAlgn="auto">
              <a:spcAft>
                <a:spcPts val="0"/>
              </a:spcAft>
              <a:buFont typeface="Wingdings 2"/>
              <a:buChar char=""/>
              <a:defRPr/>
            </a:pPr>
            <a:r>
              <a:rPr lang="en-US" sz="3200" b="1" dirty="0" smtClean="0">
                <a:effectLst>
                  <a:outerShdw blurRad="38100" dist="38100" dir="2700000" algn="tl">
                    <a:srgbClr val="000000">
                      <a:alpha val="43137"/>
                    </a:srgbClr>
                  </a:outerShdw>
                </a:effectLst>
              </a:rPr>
              <a:t>Prison inmates will be released early to counties on October 1, 2011.</a:t>
            </a:r>
            <a:endParaRPr lang="en-US" sz="2200" b="1" dirty="0" smtClean="0">
              <a:effectLst>
                <a:outerShdw blurRad="38100" dist="38100" dir="2700000" algn="tl">
                  <a:srgbClr val="000000">
                    <a:alpha val="43137"/>
                  </a:srgbClr>
                </a:outerShdw>
              </a:effectLst>
            </a:endParaRPr>
          </a:p>
        </p:txBody>
      </p:sp>
      <p:sp>
        <p:nvSpPr>
          <p:cNvPr id="34819" name="Rectangle 6"/>
          <p:cNvSpPr>
            <a:spLocks noGrp="1"/>
          </p:cNvSpPr>
          <p:nvPr>
            <p:ph sz="quarter" idx="2"/>
          </p:nvPr>
        </p:nvSpPr>
        <p:spPr>
          <a:xfrm>
            <a:off x="1447800" y="3810000"/>
            <a:ext cx="7239000" cy="1676400"/>
          </a:xfrm>
        </p:spPr>
        <p:txBody>
          <a:bodyPr/>
          <a:lstStyle/>
          <a:p>
            <a:pPr lvl="1"/>
            <a:r>
              <a:rPr lang="en-US" dirty="0" smtClean="0"/>
              <a:t>No. In reality, no inmates in prison on October 1, 2011 will be transferred to local jurisdiction prior to their release date as a result of realignment.  </a:t>
            </a:r>
          </a:p>
        </p:txBody>
      </p:sp>
      <p:sp>
        <p:nvSpPr>
          <p:cNvPr id="3" name="Slide Number Placeholder 2"/>
          <p:cNvSpPr>
            <a:spLocks noGrp="1"/>
          </p:cNvSpPr>
          <p:nvPr>
            <p:ph type="sldNum" sz="quarter" idx="16"/>
          </p:nvPr>
        </p:nvSpPr>
        <p:spPr/>
        <p:txBody>
          <a:bodyPr>
            <a:normAutofit fontScale="85000" lnSpcReduction="20000"/>
          </a:bodyPr>
          <a:lstStyle/>
          <a:p>
            <a:pPr>
              <a:defRPr/>
            </a:pPr>
            <a:fld id="{204B6C13-C60E-4563-B19E-B71C00349AE3}" type="slidenum">
              <a:rPr lang="en-US"/>
              <a:pPr>
                <a:defRPr/>
              </a:pPr>
              <a:t>11</a:t>
            </a:fld>
            <a:endParaRPr lang="en-US" dirty="0"/>
          </a:p>
        </p:txBody>
      </p:sp>
      <p:sp>
        <p:nvSpPr>
          <p:cNvPr id="5" name="Down Arrow 4"/>
          <p:cNvSpPr/>
          <p:nvPr/>
        </p:nvSpPr>
        <p:spPr>
          <a:xfrm>
            <a:off x="4724400" y="3048000"/>
            <a:ext cx="5334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normAutofit fontScale="90000"/>
          </a:bodyPr>
          <a:lstStyle/>
          <a:p>
            <a:pPr algn="ctr" fontAlgn="auto">
              <a:spcAft>
                <a:spcPts val="0"/>
              </a:spcAft>
              <a:defRPr/>
            </a:pPr>
            <a:r>
              <a:rPr lang="en-US" sz="6600" dirty="0" smtClean="0">
                <a:solidFill>
                  <a:srgbClr val="C00000"/>
                </a:solidFill>
              </a:rPr>
              <a:t>MYTH</a:t>
            </a:r>
          </a:p>
        </p:txBody>
      </p:sp>
      <p:sp>
        <p:nvSpPr>
          <p:cNvPr id="25602" name="Content Placeholder 2"/>
          <p:cNvSpPr>
            <a:spLocks noGrp="1"/>
          </p:cNvSpPr>
          <p:nvPr>
            <p:ph sz="quarter" idx="1"/>
          </p:nvPr>
        </p:nvSpPr>
        <p:spPr>
          <a:xfrm>
            <a:off x="1219200" y="1600200"/>
            <a:ext cx="7251700" cy="1447800"/>
          </a:xfrm>
        </p:spPr>
        <p:txBody>
          <a:bodyPr>
            <a:normAutofit lnSpcReduction="10000"/>
          </a:bodyPr>
          <a:lstStyle/>
          <a:p>
            <a:pPr marL="365760" indent="-283464" fontAlgn="auto">
              <a:spcAft>
                <a:spcPts val="0"/>
              </a:spcAft>
              <a:buFont typeface="Wingdings 2"/>
              <a:buChar char=""/>
              <a:defRPr/>
            </a:pPr>
            <a:r>
              <a:rPr lang="en-US" sz="3200" b="1" dirty="0" smtClean="0">
                <a:effectLst>
                  <a:outerShdw blurRad="38100" dist="38100" dir="2700000" algn="tl">
                    <a:srgbClr val="000000">
                      <a:alpha val="43137"/>
                    </a:srgbClr>
                  </a:outerShdw>
                </a:effectLst>
              </a:rPr>
              <a:t>Only persons sentenced to three years or less for felonies are eligible to go to county jail.</a:t>
            </a:r>
          </a:p>
        </p:txBody>
      </p:sp>
      <p:sp>
        <p:nvSpPr>
          <p:cNvPr id="36867" name="Content Placeholder 3"/>
          <p:cNvSpPr>
            <a:spLocks noGrp="1"/>
          </p:cNvSpPr>
          <p:nvPr>
            <p:ph sz="quarter" idx="2"/>
          </p:nvPr>
        </p:nvSpPr>
        <p:spPr>
          <a:xfrm>
            <a:off x="1485900" y="3962400"/>
            <a:ext cx="7010400" cy="2454275"/>
          </a:xfrm>
        </p:spPr>
        <p:txBody>
          <a:bodyPr>
            <a:normAutofit lnSpcReduction="10000"/>
          </a:bodyPr>
          <a:lstStyle/>
          <a:p>
            <a:pPr lvl="1"/>
            <a:r>
              <a:rPr lang="en-US" dirty="0" smtClean="0"/>
              <a:t>No.  All qualifying persons sentenced pursuant to PC 1170(h), regardless of sentence length, go to county jail or other local disposition as ordered by the court.</a:t>
            </a:r>
          </a:p>
        </p:txBody>
      </p:sp>
      <p:sp>
        <p:nvSpPr>
          <p:cNvPr id="3" name="Slide Number Placeholder 2"/>
          <p:cNvSpPr>
            <a:spLocks noGrp="1"/>
          </p:cNvSpPr>
          <p:nvPr>
            <p:ph type="sldNum" sz="quarter" idx="16"/>
          </p:nvPr>
        </p:nvSpPr>
        <p:spPr/>
        <p:txBody>
          <a:bodyPr>
            <a:normAutofit fontScale="85000" lnSpcReduction="20000"/>
          </a:bodyPr>
          <a:lstStyle/>
          <a:p>
            <a:pPr>
              <a:defRPr/>
            </a:pPr>
            <a:fld id="{405C82E2-5150-4F82-B000-A909D0D62DDF}" type="slidenum">
              <a:rPr lang="en-US"/>
              <a:pPr>
                <a:defRPr/>
              </a:pPr>
              <a:t>12</a:t>
            </a:fld>
            <a:endParaRPr lang="en-US" dirty="0"/>
          </a:p>
        </p:txBody>
      </p:sp>
      <p:sp>
        <p:nvSpPr>
          <p:cNvPr id="6" name="Down Arrow 5"/>
          <p:cNvSpPr/>
          <p:nvPr/>
        </p:nvSpPr>
        <p:spPr>
          <a:xfrm>
            <a:off x="4724400" y="3048000"/>
            <a:ext cx="5334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fontAlgn="auto">
              <a:spcAft>
                <a:spcPts val="0"/>
              </a:spcAft>
              <a:defRPr/>
            </a:pPr>
            <a:r>
              <a:rPr lang="en-US" smtClean="0">
                <a:solidFill>
                  <a:schemeClr val="tx2">
                    <a:satMod val="130000"/>
                  </a:schemeClr>
                </a:solidFill>
              </a:rPr>
              <a:t>Sentencing Decisions for N</a:t>
            </a:r>
            <a:r>
              <a:rPr lang="en-US" baseline="30000" smtClean="0">
                <a:solidFill>
                  <a:schemeClr val="tx2">
                    <a:satMod val="130000"/>
                  </a:schemeClr>
                </a:solidFill>
              </a:rPr>
              <a:t>3</a:t>
            </a:r>
            <a:endParaRPr lang="en-US" smtClean="0">
              <a:solidFill>
                <a:schemeClr val="tx2">
                  <a:satMod val="130000"/>
                </a:schemeClr>
              </a:solidFill>
            </a:endParaRPr>
          </a:p>
        </p:txBody>
      </p:sp>
      <p:sp>
        <p:nvSpPr>
          <p:cNvPr id="3" name="Slide Number Placeholder 2"/>
          <p:cNvSpPr>
            <a:spLocks noGrp="1"/>
          </p:cNvSpPr>
          <p:nvPr>
            <p:ph type="sldNum" sz="quarter" idx="12"/>
          </p:nvPr>
        </p:nvSpPr>
        <p:spPr/>
        <p:txBody>
          <a:bodyPr>
            <a:normAutofit fontScale="85000" lnSpcReduction="20000"/>
          </a:bodyPr>
          <a:lstStyle/>
          <a:p>
            <a:pPr>
              <a:defRPr/>
            </a:pPr>
            <a:fld id="{0CF0496D-ECBD-458D-8E22-79751DBD21EC}" type="slidenum">
              <a:rPr lang="en-US"/>
              <a:pPr>
                <a:defRPr/>
              </a:pPr>
              <a:t>13</a:t>
            </a:fld>
            <a:endParaRPr lang="en-US"/>
          </a:p>
        </p:txBody>
      </p:sp>
      <p:sp>
        <p:nvSpPr>
          <p:cNvPr id="38914" name="Content Placeholder 2"/>
          <p:cNvSpPr>
            <a:spLocks noGrp="1"/>
          </p:cNvSpPr>
          <p:nvPr>
            <p:ph sz="quarter" idx="1"/>
          </p:nvPr>
        </p:nvSpPr>
        <p:spPr>
          <a:xfrm>
            <a:off x="381000" y="1600200"/>
            <a:ext cx="8534400" cy="5257800"/>
          </a:xfrm>
        </p:spPr>
        <p:txBody>
          <a:bodyPr>
            <a:normAutofit/>
          </a:bodyPr>
          <a:lstStyle/>
          <a:p>
            <a:r>
              <a:rPr lang="en-US" sz="3600" dirty="0" smtClean="0"/>
              <a:t>What changes?</a:t>
            </a:r>
          </a:p>
          <a:p>
            <a:pPr lvl="1"/>
            <a:r>
              <a:rPr lang="en-US" dirty="0" smtClean="0"/>
              <a:t>The place one serves the sentence</a:t>
            </a:r>
          </a:p>
          <a:p>
            <a:pPr marL="1143000" lvl="2"/>
            <a:r>
              <a:rPr lang="en-US" dirty="0" smtClean="0">
                <a:solidFill>
                  <a:schemeClr val="accent4">
                    <a:lumMod val="50000"/>
                  </a:schemeClr>
                </a:solidFill>
              </a:rPr>
              <a:t>Rules of sentencing and sentence length do not change</a:t>
            </a:r>
          </a:p>
          <a:p>
            <a:pPr lvl="2" indent="0">
              <a:buNone/>
            </a:pPr>
            <a:endParaRPr lang="en-US" dirty="0" smtClean="0"/>
          </a:p>
          <a:p>
            <a:pPr lvl="1"/>
            <a:r>
              <a:rPr lang="en-US" dirty="0" smtClean="0"/>
              <a:t>Split sentence – imposed sentence of combined jail time with the remainder on local supervision</a:t>
            </a:r>
          </a:p>
          <a:p>
            <a:pPr marL="1143000" lvl="2"/>
            <a:r>
              <a:rPr lang="en-US" dirty="0" smtClean="0">
                <a:solidFill>
                  <a:schemeClr val="accent4">
                    <a:lumMod val="50000"/>
                  </a:schemeClr>
                </a:solidFill>
              </a:rPr>
              <a:t>Prison prior attaches to sentences under 1170(h) (everything but felony probation)</a:t>
            </a:r>
          </a:p>
          <a:p>
            <a:pPr marL="1143000" lvl="2"/>
            <a:r>
              <a:rPr lang="en-US" dirty="0" smtClean="0">
                <a:solidFill>
                  <a:schemeClr val="accent4">
                    <a:lumMod val="50000"/>
                  </a:schemeClr>
                </a:solidFill>
              </a:rPr>
              <a:t>Split sentences cannot be longer than the original sentence when combining custody and supervision time.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a:xfrm>
            <a:off x="1295400" y="274638"/>
            <a:ext cx="7639050" cy="1143000"/>
          </a:xfrm>
        </p:spPr>
        <p:txBody>
          <a:bodyPr/>
          <a:lstStyle/>
          <a:p>
            <a:pPr fontAlgn="auto">
              <a:spcAft>
                <a:spcPts val="0"/>
              </a:spcAft>
              <a:defRPr/>
            </a:pPr>
            <a:r>
              <a:rPr lang="en-US" dirty="0" smtClean="0">
                <a:solidFill>
                  <a:schemeClr val="bg2">
                    <a:lumMod val="50000"/>
                  </a:schemeClr>
                </a:solidFill>
              </a:rPr>
              <a:t>Sentencing Decisions for N</a:t>
            </a:r>
            <a:r>
              <a:rPr lang="en-US" baseline="30000" dirty="0" smtClean="0">
                <a:solidFill>
                  <a:schemeClr val="bg2">
                    <a:lumMod val="50000"/>
                  </a:schemeClr>
                </a:solidFill>
              </a:rPr>
              <a:t>3</a:t>
            </a:r>
          </a:p>
        </p:txBody>
      </p:sp>
      <p:sp>
        <p:nvSpPr>
          <p:cNvPr id="3" name="Slide Number Placeholder 2"/>
          <p:cNvSpPr>
            <a:spLocks noGrp="1"/>
          </p:cNvSpPr>
          <p:nvPr>
            <p:ph type="sldNum" sz="quarter" idx="12"/>
          </p:nvPr>
        </p:nvSpPr>
        <p:spPr/>
        <p:txBody>
          <a:bodyPr>
            <a:normAutofit fontScale="85000" lnSpcReduction="20000"/>
          </a:bodyPr>
          <a:lstStyle/>
          <a:p>
            <a:pPr>
              <a:defRPr/>
            </a:pPr>
            <a:fld id="{47CF8AC3-1F4A-416C-AA9A-21A940D8508E}" type="slidenum">
              <a:rPr lang="en-US"/>
              <a:pPr>
                <a:defRPr/>
              </a:pPr>
              <a:t>14</a:t>
            </a:fld>
            <a:endParaRPr lang="en-US"/>
          </a:p>
        </p:txBody>
      </p:sp>
      <p:sp>
        <p:nvSpPr>
          <p:cNvPr id="40962" name="Rectangle 3"/>
          <p:cNvSpPr>
            <a:spLocks noGrp="1"/>
          </p:cNvSpPr>
          <p:nvPr>
            <p:ph sz="quarter" idx="1"/>
          </p:nvPr>
        </p:nvSpPr>
        <p:spPr>
          <a:xfrm>
            <a:off x="457200" y="1752600"/>
            <a:ext cx="8229600" cy="4572000"/>
          </a:xfrm>
        </p:spPr>
        <p:txBody>
          <a:bodyPr/>
          <a:lstStyle/>
          <a:p>
            <a:r>
              <a:rPr lang="en-US" sz="3600" dirty="0" smtClean="0"/>
              <a:t>What does not change?</a:t>
            </a:r>
          </a:p>
          <a:p>
            <a:endParaRPr lang="en-US" sz="3600" dirty="0" smtClean="0"/>
          </a:p>
          <a:p>
            <a:pPr lvl="1"/>
            <a:r>
              <a:rPr lang="en-US" sz="3200" dirty="0" smtClean="0"/>
              <a:t>Felony probation</a:t>
            </a:r>
          </a:p>
          <a:p>
            <a:pPr lvl="1"/>
            <a:r>
              <a:rPr lang="en-US" sz="3200" dirty="0" smtClean="0"/>
              <a:t>Existing alternatives (pretrial diversion, Deferred Entry of Judgment)</a:t>
            </a:r>
          </a:p>
          <a:p>
            <a:pPr lvl="1"/>
            <a:r>
              <a:rPr lang="en-US" sz="3200" dirty="0" smtClean="0"/>
              <a:t>Rules of sentencing and sentence length</a:t>
            </a:r>
          </a:p>
          <a:p>
            <a:endParaRPr lang="en-US" sz="36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Sentencing Considerations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15</a:t>
            </a:fld>
            <a:endParaRPr lang="en-US" dirty="0"/>
          </a:p>
        </p:txBody>
      </p:sp>
      <p:sp>
        <p:nvSpPr>
          <p:cNvPr id="4" name="Content Placeholder 3"/>
          <p:cNvSpPr>
            <a:spLocks noGrp="1"/>
          </p:cNvSpPr>
          <p:nvPr>
            <p:ph sz="quarter" idx="1"/>
          </p:nvPr>
        </p:nvSpPr>
        <p:spPr>
          <a:xfrm>
            <a:off x="612648" y="1600200"/>
            <a:ext cx="8153400" cy="4800600"/>
          </a:xfrm>
        </p:spPr>
        <p:txBody>
          <a:bodyPr/>
          <a:lstStyle/>
          <a:p>
            <a:pPr marL="548640"/>
            <a:r>
              <a:rPr lang="en-US" sz="3000" dirty="0" smtClean="0"/>
              <a:t>Full term to be served in jail</a:t>
            </a:r>
          </a:p>
          <a:p>
            <a:pPr marL="548640"/>
            <a:r>
              <a:rPr lang="en-US" sz="3000" dirty="0" smtClean="0"/>
              <a:t>Full term of felony probation</a:t>
            </a:r>
          </a:p>
          <a:p>
            <a:pPr marL="548640"/>
            <a:r>
              <a:rPr lang="en-US" sz="3000" dirty="0" smtClean="0"/>
              <a:t>Split Sentence</a:t>
            </a:r>
          </a:p>
          <a:p>
            <a:pPr marL="1143000" lvl="2"/>
            <a:r>
              <a:rPr lang="en-US" sz="2400" dirty="0" smtClean="0">
                <a:solidFill>
                  <a:srgbClr val="C00000"/>
                </a:solidFill>
              </a:rPr>
              <a:t>“…</a:t>
            </a:r>
            <a:r>
              <a:rPr lang="en-US" sz="2400" dirty="0">
                <a:solidFill>
                  <a:srgbClr val="C00000"/>
                </a:solidFill>
              </a:rPr>
              <a:t>conditions and procedures generally applicable to persons placed on probation…supervision shall be mandatory”</a:t>
            </a:r>
          </a:p>
          <a:p>
            <a:pPr marL="1143000" lvl="2"/>
            <a:r>
              <a:rPr lang="en-US" sz="2400" dirty="0"/>
              <a:t>No good time credits for the supervision </a:t>
            </a:r>
            <a:r>
              <a:rPr lang="en-US" sz="2400" dirty="0" smtClean="0"/>
              <a:t>portion but does apply to the custody portion</a:t>
            </a:r>
          </a:p>
          <a:p>
            <a:pPr marL="1143000" lvl="2"/>
            <a:r>
              <a:rPr lang="en-US" sz="2400" dirty="0" smtClean="0"/>
              <a:t>Not probation, not parole but operationally it will feel like probation </a:t>
            </a:r>
            <a:endParaRPr lang="en-US" sz="2400" dirty="0"/>
          </a:p>
          <a:p>
            <a:endParaRPr lang="en-US" dirty="0"/>
          </a:p>
        </p:txBody>
      </p:sp>
    </p:spTree>
    <p:extLst>
      <p:ext uri="{BB962C8B-B14F-4D97-AF65-F5344CB8AC3E}">
        <p14:creationId xmlns:p14="http://schemas.microsoft.com/office/powerpoint/2010/main" val="775354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a:xfrm>
            <a:off x="1295400" y="304800"/>
            <a:ext cx="7497763" cy="1143000"/>
          </a:xfrm>
        </p:spPr>
        <p:txBody>
          <a:bodyPr/>
          <a:lstStyle/>
          <a:p>
            <a:pPr algn="ctr" fontAlgn="auto">
              <a:spcAft>
                <a:spcPts val="0"/>
              </a:spcAft>
              <a:defRPr/>
            </a:pPr>
            <a:r>
              <a:rPr lang="en-US" sz="6600" dirty="0" smtClean="0">
                <a:solidFill>
                  <a:srgbClr val="C00000"/>
                </a:solidFill>
              </a:rPr>
              <a:t>MYTH</a:t>
            </a:r>
          </a:p>
        </p:txBody>
      </p:sp>
      <p:sp>
        <p:nvSpPr>
          <p:cNvPr id="3" name="Slide Number Placeholder 2"/>
          <p:cNvSpPr>
            <a:spLocks noGrp="1"/>
          </p:cNvSpPr>
          <p:nvPr>
            <p:ph type="sldNum" sz="quarter" idx="12"/>
          </p:nvPr>
        </p:nvSpPr>
        <p:spPr/>
        <p:txBody>
          <a:bodyPr>
            <a:normAutofit fontScale="85000" lnSpcReduction="20000"/>
          </a:bodyPr>
          <a:lstStyle/>
          <a:p>
            <a:pPr>
              <a:defRPr/>
            </a:pPr>
            <a:fld id="{E73549B1-2459-4C76-8714-B5581845CEFF}" type="slidenum">
              <a:rPr lang="en-US"/>
              <a:pPr>
                <a:defRPr/>
              </a:pPr>
              <a:t>16</a:t>
            </a:fld>
            <a:endParaRPr lang="en-US"/>
          </a:p>
        </p:txBody>
      </p:sp>
      <p:sp>
        <p:nvSpPr>
          <p:cNvPr id="26626" name="Rectangle 3"/>
          <p:cNvSpPr>
            <a:spLocks noGrp="1"/>
          </p:cNvSpPr>
          <p:nvPr>
            <p:ph sz="quarter" idx="1"/>
          </p:nvPr>
        </p:nvSpPr>
        <p:spPr>
          <a:xfrm>
            <a:off x="1371600" y="1600200"/>
            <a:ext cx="7239000" cy="1600200"/>
          </a:xfrm>
        </p:spPr>
        <p:txBody>
          <a:bodyPr>
            <a:noAutofit/>
          </a:bodyPr>
          <a:lstStyle/>
          <a:p>
            <a:pPr marL="365760" indent="-283464" fontAlgn="auto">
              <a:spcAft>
                <a:spcPts val="0"/>
              </a:spcAft>
              <a:buFont typeface="Wingdings 2"/>
              <a:buChar char=""/>
              <a:defRPr/>
            </a:pPr>
            <a:r>
              <a:rPr lang="en-US" b="1" dirty="0" smtClean="0">
                <a:effectLst>
                  <a:outerShdw blurRad="38100" dist="38100" dir="2700000" algn="tl">
                    <a:srgbClr val="000000">
                      <a:alpha val="43137"/>
                    </a:srgbClr>
                  </a:outerShdw>
                </a:effectLst>
              </a:rPr>
              <a:t>When N</a:t>
            </a:r>
            <a:r>
              <a:rPr lang="en-US" b="1" baseline="30000" dirty="0" smtClean="0">
                <a:effectLst>
                  <a:outerShdw blurRad="38100" dist="38100" dir="2700000" algn="tl">
                    <a:srgbClr val="000000">
                      <a:alpha val="43137"/>
                    </a:srgbClr>
                  </a:outerShdw>
                </a:effectLst>
              </a:rPr>
              <a:t>3</a:t>
            </a:r>
            <a:r>
              <a:rPr lang="en-US" b="1" dirty="0" smtClean="0">
                <a:effectLst>
                  <a:outerShdw blurRad="38100" dist="38100" dir="2700000" algn="tl">
                    <a:srgbClr val="000000">
                      <a:alpha val="43137"/>
                    </a:srgbClr>
                  </a:outerShdw>
                </a:effectLst>
              </a:rPr>
              <a:t> get released from county jail, they go on local parole or probation.</a:t>
            </a:r>
          </a:p>
        </p:txBody>
      </p:sp>
      <p:sp>
        <p:nvSpPr>
          <p:cNvPr id="43011" name="Rectangle 4"/>
          <p:cNvSpPr>
            <a:spLocks noGrp="1"/>
          </p:cNvSpPr>
          <p:nvPr>
            <p:ph type="body" sz="half" idx="4294967295"/>
          </p:nvPr>
        </p:nvSpPr>
        <p:spPr>
          <a:xfrm>
            <a:off x="1409700" y="3886200"/>
            <a:ext cx="7086600" cy="2438400"/>
          </a:xfrm>
        </p:spPr>
        <p:txBody>
          <a:bodyPr/>
          <a:lstStyle/>
          <a:p>
            <a:pPr lvl="1"/>
            <a:r>
              <a:rPr lang="en-US" sz="2400" dirty="0" smtClean="0"/>
              <a:t>No.  There is </a:t>
            </a:r>
            <a:r>
              <a:rPr lang="en-US" sz="2400" u="sng" dirty="0" smtClean="0"/>
              <a:t>NO</a:t>
            </a:r>
            <a:r>
              <a:rPr lang="en-US" sz="2400" dirty="0" smtClean="0"/>
              <a:t> automatic term of supervision imposed on N</a:t>
            </a:r>
            <a:r>
              <a:rPr lang="en-US" sz="2400" baseline="30000" dirty="0" smtClean="0"/>
              <a:t>3</a:t>
            </a:r>
            <a:r>
              <a:rPr lang="en-US" sz="2400" dirty="0" smtClean="0"/>
              <a:t> when they are released from county jail.</a:t>
            </a:r>
          </a:p>
          <a:p>
            <a:pPr lvl="2"/>
            <a:r>
              <a:rPr lang="en-US" sz="2000" dirty="0" smtClean="0"/>
              <a:t>Exceptions: traditional felony probation and split sentences</a:t>
            </a:r>
          </a:p>
        </p:txBody>
      </p:sp>
      <p:sp>
        <p:nvSpPr>
          <p:cNvPr id="6" name="Down Arrow 5"/>
          <p:cNvSpPr/>
          <p:nvPr/>
        </p:nvSpPr>
        <p:spPr>
          <a:xfrm>
            <a:off x="4686300" y="3048000"/>
            <a:ext cx="5334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1371600" y="38100"/>
            <a:ext cx="7315200" cy="1524000"/>
          </a:xfrm>
        </p:spPr>
        <p:txBody>
          <a:bodyPr>
            <a:normAutofit/>
          </a:bodyPr>
          <a:lstStyle/>
          <a:p>
            <a:pPr fontAlgn="auto">
              <a:spcAft>
                <a:spcPts val="0"/>
              </a:spcAft>
              <a:defRPr/>
            </a:pPr>
            <a:r>
              <a:rPr lang="en-US" sz="4000" dirty="0" smtClean="0">
                <a:solidFill>
                  <a:schemeClr val="tx2">
                    <a:satMod val="130000"/>
                  </a:schemeClr>
                </a:solidFill>
              </a:rPr>
              <a:t>Custody Decisions/Population Management for N</a:t>
            </a:r>
            <a:r>
              <a:rPr lang="en-US" sz="4000" baseline="30000" dirty="0" smtClean="0">
                <a:solidFill>
                  <a:schemeClr val="tx2">
                    <a:satMod val="130000"/>
                  </a:schemeClr>
                </a:solidFill>
              </a:rPr>
              <a:t>3</a:t>
            </a:r>
            <a:endParaRPr lang="en-US" sz="4000" dirty="0" smtClean="0">
              <a:solidFill>
                <a:srgbClr val="7030A0"/>
              </a:solidFill>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44C05E9F-F65E-4DDB-AC04-4EB2AC6EC266}" type="slidenum">
              <a:rPr lang="en-US"/>
              <a:pPr>
                <a:defRPr/>
              </a:pPr>
              <a:t>17</a:t>
            </a:fld>
            <a:endParaRPr lang="en-US"/>
          </a:p>
        </p:txBody>
      </p:sp>
      <p:sp>
        <p:nvSpPr>
          <p:cNvPr id="3" name="Content Placeholder 2"/>
          <p:cNvSpPr>
            <a:spLocks noGrp="1"/>
          </p:cNvSpPr>
          <p:nvPr>
            <p:ph sz="quarter" idx="1"/>
          </p:nvPr>
        </p:nvSpPr>
        <p:spPr>
          <a:xfrm>
            <a:off x="457200" y="1600200"/>
            <a:ext cx="8305800" cy="4953000"/>
          </a:xfrm>
        </p:spPr>
        <p:txBody>
          <a:bodyPr>
            <a:normAutofit lnSpcReduction="10000"/>
          </a:bodyPr>
          <a:lstStyle/>
          <a:p>
            <a:pPr marL="365760" indent="-283464" fontAlgn="auto">
              <a:spcAft>
                <a:spcPts val="0"/>
              </a:spcAft>
              <a:buFont typeface="Wingdings 2"/>
              <a:buChar char=""/>
              <a:defRPr/>
            </a:pPr>
            <a:r>
              <a:rPr lang="en-US" dirty="0"/>
              <a:t>Enhanced local custody and supervision tools:</a:t>
            </a:r>
          </a:p>
          <a:p>
            <a:pPr marL="640080" lvl="1" indent="-237744" fontAlgn="auto">
              <a:spcAft>
                <a:spcPts val="0"/>
              </a:spcAft>
              <a:buFont typeface="Verdana"/>
              <a:buChar char="◦"/>
              <a:defRPr/>
            </a:pPr>
            <a:r>
              <a:rPr lang="en-US" dirty="0"/>
              <a:t>Alternative custody tools for county jails</a:t>
            </a:r>
          </a:p>
          <a:p>
            <a:pPr marL="640080" lvl="1" indent="-237744" fontAlgn="auto">
              <a:spcAft>
                <a:spcPts val="0"/>
              </a:spcAft>
              <a:buFont typeface="Verdana"/>
              <a:buChar char="◦"/>
              <a:defRPr/>
            </a:pPr>
            <a:r>
              <a:rPr lang="en-US" dirty="0"/>
              <a:t>Home detention for low-level offenders</a:t>
            </a:r>
          </a:p>
          <a:p>
            <a:pPr marL="365760" indent="-283464" fontAlgn="auto">
              <a:spcAft>
                <a:spcPts val="0"/>
              </a:spcAft>
              <a:buFont typeface="Wingdings 2"/>
              <a:buChar char=""/>
              <a:defRPr/>
            </a:pPr>
            <a:r>
              <a:rPr lang="en-US" dirty="0"/>
              <a:t>Counties may contract for beds:</a:t>
            </a:r>
          </a:p>
          <a:p>
            <a:pPr lvl="1" indent="-237744">
              <a:buFont typeface="Verdana"/>
              <a:buChar char="◦"/>
              <a:defRPr/>
            </a:pPr>
            <a:r>
              <a:rPr lang="en-US" dirty="0"/>
              <a:t>With CDCR (healthy level II/III $77.00 </a:t>
            </a:r>
            <a:r>
              <a:rPr lang="en-US" dirty="0" smtClean="0"/>
              <a:t>day)</a:t>
            </a:r>
            <a:endParaRPr lang="en-US" dirty="0"/>
          </a:p>
          <a:p>
            <a:pPr marL="640080" lvl="1" indent="-237744" fontAlgn="auto">
              <a:spcAft>
                <a:spcPts val="0"/>
              </a:spcAft>
              <a:buFont typeface="Verdana"/>
              <a:buChar char="◦"/>
              <a:defRPr/>
            </a:pPr>
            <a:r>
              <a:rPr lang="en-US" dirty="0"/>
              <a:t>With other counties</a:t>
            </a:r>
          </a:p>
          <a:p>
            <a:pPr marL="640080" lvl="1" indent="-237744" fontAlgn="auto">
              <a:spcAft>
                <a:spcPts val="0"/>
              </a:spcAft>
              <a:buFont typeface="Verdana"/>
              <a:buChar char="◦"/>
              <a:defRPr/>
            </a:pPr>
            <a:r>
              <a:rPr lang="en-US" dirty="0"/>
              <a:t>With public Community Correctional Facilities (CCFs)</a:t>
            </a:r>
          </a:p>
          <a:p>
            <a:pPr lvl="1" indent="-237744">
              <a:buFont typeface="Verdana"/>
              <a:buChar char="◦"/>
              <a:defRPr/>
            </a:pPr>
            <a:r>
              <a:rPr lang="en-US" dirty="0"/>
              <a:t>With Fire Camps (proposal $</a:t>
            </a:r>
            <a:r>
              <a:rPr lang="en-US" dirty="0" smtClean="0"/>
              <a:t>46.19/day)</a:t>
            </a:r>
            <a:endParaRPr lang="en-US" dirty="0"/>
          </a:p>
          <a:p>
            <a:pPr marL="365760" indent="-283464" fontAlgn="auto">
              <a:spcAft>
                <a:spcPts val="0"/>
              </a:spcAft>
              <a:buFont typeface="Wingdings 2"/>
              <a:buChar char=""/>
              <a:defRPr/>
            </a:pPr>
            <a:r>
              <a:rPr lang="en-US" dirty="0"/>
              <a:t>Counties MAY NOT contract back parole revocations</a:t>
            </a:r>
          </a:p>
          <a:p>
            <a:pPr marL="0" indent="0" fontAlgn="auto">
              <a:spcAft>
                <a:spcPts val="0"/>
              </a:spcAft>
              <a:buClr>
                <a:schemeClr val="accent3"/>
              </a:buClr>
              <a:buFont typeface="Wingdings 2"/>
              <a:buNone/>
              <a:defRPr/>
            </a:pPr>
            <a:endParaRPr lang="en-US"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Placeholder 4"/>
          <p:cNvSpPr>
            <a:spLocks noGrp="1"/>
          </p:cNvSpPr>
          <p:nvPr>
            <p:ph type="body" idx="1"/>
          </p:nvPr>
        </p:nvSpPr>
        <p:spPr>
          <a:xfrm>
            <a:off x="2895600" y="3276600"/>
            <a:ext cx="6096000" cy="685800"/>
          </a:xfrm>
        </p:spPr>
        <p:txBody>
          <a:bodyPr>
            <a:normAutofit/>
          </a:bodyPr>
          <a:lstStyle/>
          <a:p>
            <a:pPr fontAlgn="auto">
              <a:spcAft>
                <a:spcPts val="0"/>
              </a:spcAft>
              <a:buFont typeface="Wingdings 2"/>
              <a:buNone/>
              <a:defRPr/>
            </a:pPr>
            <a:r>
              <a:rPr lang="en-US" sz="2400" dirty="0" smtClean="0"/>
              <a:t>It’s Not Parole and It’s Not Probation</a:t>
            </a:r>
          </a:p>
        </p:txBody>
      </p:sp>
      <p:sp>
        <p:nvSpPr>
          <p:cNvPr id="4" name="Title 3"/>
          <p:cNvSpPr>
            <a:spLocks noGrp="1"/>
          </p:cNvSpPr>
          <p:nvPr>
            <p:ph type="title"/>
          </p:nvPr>
        </p:nvSpPr>
        <p:spPr>
          <a:xfrm>
            <a:off x="1371600" y="1600200"/>
            <a:ext cx="7543800" cy="981075"/>
          </a:xfrm>
        </p:spPr>
        <p:txBody>
          <a:bodyPr>
            <a:noAutofit/>
          </a:bodyPr>
          <a:lstStyle/>
          <a:p>
            <a:pPr fontAlgn="auto">
              <a:spcAft>
                <a:spcPts val="0"/>
              </a:spcAft>
              <a:defRPr/>
            </a:pPr>
            <a:r>
              <a:rPr lang="en-US" sz="4000" dirty="0" err="1" smtClean="0">
                <a:solidFill>
                  <a:schemeClr val="bg1"/>
                </a:solidFill>
              </a:rPr>
              <a:t>Postrelease</a:t>
            </a:r>
            <a:r>
              <a:rPr lang="en-US" sz="4000" dirty="0" smtClean="0">
                <a:solidFill>
                  <a:schemeClr val="bg1"/>
                </a:solidFill>
              </a:rPr>
              <a:t> </a:t>
            </a:r>
            <a:r>
              <a:rPr sz="4000" dirty="0" smtClean="0">
                <a:solidFill>
                  <a:schemeClr val="bg1"/>
                </a:solidFill>
              </a:rPr>
              <a:t>Community Supervision</a:t>
            </a:r>
            <a:endParaRPr sz="4000" dirty="0">
              <a:solidFill>
                <a:schemeClr val="bg1"/>
              </a:solidFill>
            </a:endParaRPr>
          </a:p>
        </p:txBody>
      </p:sp>
      <p:sp>
        <p:nvSpPr>
          <p:cNvPr id="3" name="Slide Number Placeholder 2"/>
          <p:cNvSpPr>
            <a:spLocks noGrp="1"/>
          </p:cNvSpPr>
          <p:nvPr>
            <p:ph type="sldNum" sz="quarter" idx="11"/>
          </p:nvPr>
        </p:nvSpPr>
        <p:spPr/>
        <p:txBody>
          <a:bodyPr>
            <a:normAutofit/>
          </a:bodyPr>
          <a:lstStyle/>
          <a:p>
            <a:pPr>
              <a:defRPr/>
            </a:pPr>
            <a:fld id="{25C576F7-B167-4EC6-993D-BACF62D52336}" type="slidenum">
              <a:rPr lang="en-US"/>
              <a:pPr>
                <a:defRPr/>
              </a:pPr>
              <a:t>18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CDCR Operative Dates for Screening Process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19</a:t>
            </a:fld>
            <a:endParaRPr lang="en-US" dirty="0"/>
          </a:p>
        </p:txBody>
      </p:sp>
      <p:sp>
        <p:nvSpPr>
          <p:cNvPr id="4" name="Content Placeholder 3"/>
          <p:cNvSpPr>
            <a:spLocks noGrp="1"/>
          </p:cNvSpPr>
          <p:nvPr>
            <p:ph sz="quarter" idx="1"/>
          </p:nvPr>
        </p:nvSpPr>
        <p:spPr/>
        <p:txBody>
          <a:bodyPr>
            <a:normAutofit fontScale="85000" lnSpcReduction="20000"/>
          </a:bodyPr>
          <a:lstStyle/>
          <a:p>
            <a:pPr>
              <a:defRPr/>
            </a:pPr>
            <a:r>
              <a:rPr lang="en-US" sz="3200" dirty="0"/>
              <a:t>Inmates being released from prison on a </a:t>
            </a:r>
            <a:r>
              <a:rPr lang="en-US" sz="3200" u="sng" dirty="0"/>
              <a:t>commitment</a:t>
            </a:r>
            <a:r>
              <a:rPr lang="en-US" sz="3200" dirty="0"/>
              <a:t> on or after </a:t>
            </a:r>
            <a:r>
              <a:rPr lang="en-US" sz="3200" u="sng" dirty="0"/>
              <a:t>October 1, 2011</a:t>
            </a:r>
            <a:r>
              <a:rPr lang="en-US" sz="3200" dirty="0"/>
              <a:t>, will be screened for PRCS or Parole.  </a:t>
            </a:r>
          </a:p>
          <a:p>
            <a:pPr>
              <a:buNone/>
              <a:defRPr/>
            </a:pPr>
            <a:endParaRPr lang="en-US" sz="3200" dirty="0"/>
          </a:p>
          <a:p>
            <a:pPr>
              <a:defRPr/>
            </a:pPr>
            <a:r>
              <a:rPr lang="en-US" sz="3200" dirty="0"/>
              <a:t>Parolees who are being held for a parole violation in </a:t>
            </a:r>
            <a:r>
              <a:rPr lang="en-US" sz="3200" b="1" i="1" u="sng" dirty="0"/>
              <a:t>State prison</a:t>
            </a:r>
            <a:r>
              <a:rPr lang="en-US" sz="3200" dirty="0"/>
              <a:t> on October 1, 2011, will be screened if they have a release date </a:t>
            </a:r>
            <a:br>
              <a:rPr lang="en-US" sz="3200" dirty="0"/>
            </a:br>
            <a:r>
              <a:rPr lang="en-US" sz="3200" dirty="0"/>
              <a:t>on or after November 1, 2011.</a:t>
            </a:r>
          </a:p>
          <a:p>
            <a:pPr>
              <a:defRPr/>
            </a:pPr>
            <a:endParaRPr lang="en-US" sz="3200" dirty="0"/>
          </a:p>
          <a:p>
            <a:r>
              <a:rPr lang="en-US" sz="3200" dirty="0"/>
              <a:t>Parolees and parole violators who are not housed in CDCR custody will not be screened.</a:t>
            </a:r>
          </a:p>
          <a:p>
            <a:pPr>
              <a:buFontTx/>
              <a:buNone/>
            </a:pPr>
            <a:r>
              <a:rPr lang="en-US" sz="2400" dirty="0"/>
              <a:t> </a:t>
            </a:r>
          </a:p>
          <a:p>
            <a:endParaRPr lang="en-US" dirty="0"/>
          </a:p>
        </p:txBody>
      </p:sp>
    </p:spTree>
    <p:extLst>
      <p:ext uri="{BB962C8B-B14F-4D97-AF65-F5344CB8AC3E}">
        <p14:creationId xmlns:p14="http://schemas.microsoft.com/office/powerpoint/2010/main" val="3206059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990600" y="228600"/>
            <a:ext cx="7772400" cy="914400"/>
          </a:xfrm>
        </p:spPr>
        <p:txBody>
          <a:bodyPr>
            <a:normAutofit fontScale="90000"/>
          </a:bodyPr>
          <a:lstStyle/>
          <a:p>
            <a:pPr fontAlgn="auto">
              <a:spcAft>
                <a:spcPts val="0"/>
              </a:spcAft>
              <a:defRPr/>
            </a:pPr>
            <a:r>
              <a:rPr lang="en-US" sz="4000" dirty="0" smtClean="0">
                <a:solidFill>
                  <a:schemeClr val="accent1"/>
                </a:solidFill>
              </a:rPr>
              <a:t>What is Criminal Justice Realignment?</a:t>
            </a:r>
          </a:p>
        </p:txBody>
      </p:sp>
      <p:sp>
        <p:nvSpPr>
          <p:cNvPr id="3" name="Slide Number Placeholder 2"/>
          <p:cNvSpPr>
            <a:spLocks noGrp="1"/>
          </p:cNvSpPr>
          <p:nvPr>
            <p:ph type="sldNum" sz="quarter" idx="12"/>
          </p:nvPr>
        </p:nvSpPr>
        <p:spPr/>
        <p:txBody>
          <a:bodyPr>
            <a:normAutofit fontScale="85000" lnSpcReduction="20000"/>
          </a:bodyPr>
          <a:lstStyle/>
          <a:p>
            <a:pPr>
              <a:defRPr/>
            </a:pPr>
            <a:fld id="{656812E7-C7C0-41C8-905B-B5A808B73CAF}" type="slidenum">
              <a:rPr lang="en-US"/>
              <a:pPr>
                <a:defRPr/>
              </a:pPr>
              <a:t>2</a:t>
            </a:fld>
            <a:endParaRPr lang="en-US"/>
          </a:p>
        </p:txBody>
      </p:sp>
      <p:sp>
        <p:nvSpPr>
          <p:cNvPr id="16386" name="Content Placeholder 2"/>
          <p:cNvSpPr>
            <a:spLocks noGrp="1"/>
          </p:cNvSpPr>
          <p:nvPr>
            <p:ph sz="quarter" idx="1"/>
          </p:nvPr>
        </p:nvSpPr>
        <p:spPr>
          <a:xfrm>
            <a:off x="990600" y="1676400"/>
            <a:ext cx="7639050" cy="4800600"/>
          </a:xfrm>
        </p:spPr>
        <p:txBody>
          <a:bodyPr>
            <a:normAutofit lnSpcReduction="10000"/>
          </a:bodyPr>
          <a:lstStyle/>
          <a:p>
            <a:r>
              <a:rPr lang="en-US" sz="2400" dirty="0" smtClean="0"/>
              <a:t>Shifts custody of felons sentenced for non-violent, non-serious, non-sex offenses to county control unless excluded by statute</a:t>
            </a:r>
          </a:p>
          <a:p>
            <a:r>
              <a:rPr lang="en-US" sz="2400" dirty="0" smtClean="0"/>
              <a:t>Establishes </a:t>
            </a:r>
            <a:r>
              <a:rPr lang="en-US" sz="2400" dirty="0" err="1" smtClean="0"/>
              <a:t>Postrelease</a:t>
            </a:r>
            <a:r>
              <a:rPr lang="en-US" sz="2400" dirty="0" smtClean="0"/>
              <a:t> Community Supervision (PRCS)</a:t>
            </a:r>
          </a:p>
          <a:p>
            <a:r>
              <a:rPr lang="en-US" sz="2400" dirty="0" smtClean="0"/>
              <a:t>Changes state parole revocation process</a:t>
            </a:r>
          </a:p>
          <a:p>
            <a:r>
              <a:rPr lang="en-US" sz="2400" dirty="0" smtClean="0"/>
              <a:t>Tasks Community Corrections Partnerships (CCPs) with planning for the change and implementing local plans</a:t>
            </a:r>
          </a:p>
          <a:p>
            <a:r>
              <a:rPr lang="en-US" sz="2400" dirty="0" smtClean="0"/>
              <a:t>Funded by diverted state sales tax, specified vehicle license fee proceeds, and some state General Fund dollars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err="1" smtClean="0">
                <a:solidFill>
                  <a:schemeClr val="tx2">
                    <a:satMod val="130000"/>
                  </a:schemeClr>
                </a:solidFill>
              </a:rPr>
              <a:t>Postrelease</a:t>
            </a:r>
            <a:r>
              <a:rPr lang="en-US" dirty="0" smtClean="0">
                <a:solidFill>
                  <a:schemeClr val="tx2">
                    <a:satMod val="130000"/>
                  </a:schemeClr>
                </a:solidFill>
              </a:rPr>
              <a:t> Community Supervision (PRCS)</a:t>
            </a:r>
            <a:endParaRPr lang="en-US" dirty="0">
              <a:solidFill>
                <a:schemeClr val="tx2">
                  <a:satMod val="130000"/>
                </a:schemeClr>
              </a:solidFill>
            </a:endParaRPr>
          </a:p>
        </p:txBody>
      </p:sp>
      <p:sp>
        <p:nvSpPr>
          <p:cNvPr id="5" name="Slide Number Placeholder 4"/>
          <p:cNvSpPr>
            <a:spLocks noGrp="1"/>
          </p:cNvSpPr>
          <p:nvPr>
            <p:ph type="sldNum" sz="quarter" idx="12"/>
          </p:nvPr>
        </p:nvSpPr>
        <p:spPr/>
        <p:txBody>
          <a:bodyPr>
            <a:normAutofit fontScale="85000" lnSpcReduction="20000"/>
          </a:bodyPr>
          <a:lstStyle/>
          <a:p>
            <a:pPr>
              <a:defRPr/>
            </a:pPr>
            <a:fld id="{71C79B0F-F29E-40DB-8834-32B0ABE33640}" type="slidenum">
              <a:rPr lang="en-US"/>
              <a:pPr>
                <a:defRPr/>
              </a:pPr>
              <a:t>20</a:t>
            </a:fld>
            <a:endParaRPr lang="en-US"/>
          </a:p>
        </p:txBody>
      </p:sp>
      <p:sp>
        <p:nvSpPr>
          <p:cNvPr id="3" name="Content Placeholder 2"/>
          <p:cNvSpPr>
            <a:spLocks noGrp="1"/>
          </p:cNvSpPr>
          <p:nvPr>
            <p:ph sz="quarter" idx="1"/>
          </p:nvPr>
        </p:nvSpPr>
        <p:spPr>
          <a:xfrm>
            <a:off x="457200" y="1524000"/>
            <a:ext cx="8324850" cy="4953000"/>
          </a:xfrm>
        </p:spPr>
        <p:txBody>
          <a:bodyPr>
            <a:noAutofit/>
          </a:bodyPr>
          <a:lstStyle/>
          <a:p>
            <a:pPr marL="576072" indent="-457200" fontAlgn="auto">
              <a:spcAft>
                <a:spcPts val="0"/>
              </a:spcAft>
              <a:buFont typeface="Wingdings 2"/>
              <a:buChar char=""/>
              <a:defRPr/>
            </a:pPr>
            <a:r>
              <a:rPr lang="en-US" dirty="0"/>
              <a:t>Who will be released from state prison to local </a:t>
            </a:r>
            <a:r>
              <a:rPr lang="en-US" dirty="0" smtClean="0"/>
              <a:t>supervision?</a:t>
            </a:r>
          </a:p>
          <a:p>
            <a:pPr marL="850392" lvl="1" indent="-457200" fontAlgn="auto">
              <a:spcAft>
                <a:spcPts val="0"/>
              </a:spcAft>
              <a:buFont typeface="Verdana"/>
              <a:buChar char="◦"/>
              <a:defRPr/>
            </a:pPr>
            <a:r>
              <a:rPr lang="en-US" dirty="0" smtClean="0">
                <a:solidFill>
                  <a:schemeClr val="accent4">
                    <a:lumMod val="50000"/>
                  </a:schemeClr>
                </a:solidFill>
              </a:rPr>
              <a:t>Current non-violent, non-serious offenders (can have serious or violent offenses in history)</a:t>
            </a:r>
          </a:p>
          <a:p>
            <a:pPr marL="850392" lvl="1" indent="-457200" fontAlgn="auto">
              <a:spcAft>
                <a:spcPts val="0"/>
              </a:spcAft>
              <a:buFont typeface="Verdana"/>
              <a:buChar char="◦"/>
              <a:defRPr/>
            </a:pPr>
            <a:r>
              <a:rPr lang="en-US" dirty="0" smtClean="0">
                <a:solidFill>
                  <a:schemeClr val="accent4">
                    <a:lumMod val="50000"/>
                  </a:schemeClr>
                </a:solidFill>
              </a:rPr>
              <a:t>Some sex offenders</a:t>
            </a:r>
          </a:p>
          <a:p>
            <a:pPr marL="850392" lvl="1" indent="-457200" fontAlgn="auto">
              <a:spcAft>
                <a:spcPts val="0"/>
              </a:spcAft>
              <a:buFont typeface="Verdana"/>
              <a:buChar char="◦"/>
              <a:defRPr/>
            </a:pPr>
            <a:r>
              <a:rPr lang="en-US" dirty="0" smtClean="0">
                <a:solidFill>
                  <a:schemeClr val="accent4">
                    <a:lumMod val="50000"/>
                  </a:schemeClr>
                </a:solidFill>
              </a:rPr>
              <a:t>Persons who, prior to October 1, 2011, </a:t>
            </a:r>
            <a:r>
              <a:rPr lang="en-US" dirty="0">
                <a:solidFill>
                  <a:schemeClr val="accent4">
                    <a:lumMod val="50000"/>
                  </a:schemeClr>
                </a:solidFill>
              </a:rPr>
              <a:t>would have </a:t>
            </a:r>
            <a:r>
              <a:rPr lang="en-US" dirty="0" smtClean="0">
                <a:solidFill>
                  <a:schemeClr val="accent4">
                    <a:lumMod val="50000"/>
                  </a:schemeClr>
                </a:solidFill>
              </a:rPr>
              <a:t>been non-revocable parolees (NRPs)</a:t>
            </a:r>
          </a:p>
          <a:p>
            <a:pPr marL="850392" lvl="1" indent="-457200" fontAlgn="auto">
              <a:spcAft>
                <a:spcPts val="0"/>
              </a:spcAft>
              <a:buFont typeface="Verdana"/>
              <a:buChar char="◦"/>
              <a:defRPr/>
            </a:pPr>
            <a:endParaRPr lang="en-US" dirty="0" smtClean="0"/>
          </a:p>
          <a:p>
            <a:pPr marL="576072" indent="-457200" fontAlgn="auto">
              <a:spcAft>
                <a:spcPts val="0"/>
              </a:spcAft>
              <a:buFont typeface="Wingdings 2"/>
              <a:buChar char=""/>
              <a:defRPr/>
            </a:pPr>
            <a:r>
              <a:rPr lang="en-US" dirty="0" smtClean="0"/>
              <a:t>CDCR must notify counties who is being released at least 30 days prior </a:t>
            </a:r>
          </a:p>
          <a:p>
            <a:pPr marL="274320" indent="-274320" fontAlgn="auto">
              <a:spcAft>
                <a:spcPts val="0"/>
              </a:spcAft>
              <a:buClr>
                <a:schemeClr val="accent3"/>
              </a:buClr>
              <a:buFont typeface="Wingdings 2"/>
              <a:buChar char=""/>
              <a:defRPr/>
            </a:pP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CDCR Determinations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21</a:t>
            </a:fld>
            <a:endParaRPr lang="en-US" dirty="0"/>
          </a:p>
        </p:txBody>
      </p:sp>
      <p:sp>
        <p:nvSpPr>
          <p:cNvPr id="4" name="Content Placeholder 3"/>
          <p:cNvSpPr>
            <a:spLocks noGrp="1"/>
          </p:cNvSpPr>
          <p:nvPr>
            <p:ph sz="quarter" idx="1"/>
          </p:nvPr>
        </p:nvSpPr>
        <p:spPr/>
        <p:txBody>
          <a:bodyPr/>
          <a:lstStyle/>
          <a:p>
            <a:r>
              <a:rPr lang="en-US" dirty="0" smtClean="0"/>
              <a:t>Does the inmate qualify for PRCS</a:t>
            </a:r>
          </a:p>
          <a:p>
            <a:endParaRPr lang="en-US" dirty="0" smtClean="0"/>
          </a:p>
          <a:p>
            <a:r>
              <a:rPr lang="en-US" dirty="0" smtClean="0"/>
              <a:t>What is the county of last legal residence (CLLR)</a:t>
            </a:r>
          </a:p>
          <a:p>
            <a:endParaRPr lang="en-US" dirty="0" smtClean="0"/>
          </a:p>
          <a:p>
            <a:r>
              <a:rPr lang="en-US" dirty="0" smtClean="0"/>
              <a:t>What are the terms and conditions of release (general and special)</a:t>
            </a:r>
            <a:endParaRPr lang="en-US" dirty="0"/>
          </a:p>
        </p:txBody>
      </p:sp>
    </p:spTree>
    <p:extLst>
      <p:ext uri="{BB962C8B-B14F-4D97-AF65-F5344CB8AC3E}">
        <p14:creationId xmlns:p14="http://schemas.microsoft.com/office/powerpoint/2010/main" val="2291305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209800"/>
            <a:ext cx="6477000" cy="1828800"/>
          </a:xfrm>
        </p:spPr>
        <p:txBody>
          <a:bodyPr/>
          <a:lstStyle/>
          <a:p>
            <a:r>
              <a:rPr lang="en-US" dirty="0" smtClean="0"/>
              <a:t>BREAK </a:t>
            </a:r>
            <a:r>
              <a:rPr lang="en-US" dirty="0" err="1" smtClean="0"/>
              <a:t>tIME</a:t>
            </a:r>
            <a:endParaRPr lang="en-US" dirty="0"/>
          </a:p>
        </p:txBody>
      </p:sp>
      <p:sp>
        <p:nvSpPr>
          <p:cNvPr id="3" name="Subtitle 2"/>
          <p:cNvSpPr>
            <a:spLocks noGrp="1"/>
          </p:cNvSpPr>
          <p:nvPr>
            <p:ph type="subTitle" idx="1"/>
          </p:nvPr>
        </p:nvSpPr>
        <p:spPr/>
        <p:txBody>
          <a:bodyPr/>
          <a:lstStyle/>
          <a:p>
            <a:r>
              <a:rPr lang="en-US" dirty="0" smtClean="0"/>
              <a:t>15 MINS</a:t>
            </a:r>
            <a:endParaRPr lang="en-US" dirty="0"/>
          </a:p>
        </p:txBody>
      </p:sp>
    </p:spTree>
    <p:extLst>
      <p:ext uri="{BB962C8B-B14F-4D97-AF65-F5344CB8AC3E}">
        <p14:creationId xmlns:p14="http://schemas.microsoft.com/office/powerpoint/2010/main" val="33834366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Determination of an inmate’s status after release, state or local</a:t>
            </a:r>
            <a:endParaRPr lang="en-US" dirty="0"/>
          </a:p>
        </p:txBody>
      </p:sp>
      <p:sp>
        <p:nvSpPr>
          <p:cNvPr id="3" name="Title 2"/>
          <p:cNvSpPr>
            <a:spLocks noGrp="1"/>
          </p:cNvSpPr>
          <p:nvPr>
            <p:ph type="title"/>
          </p:nvPr>
        </p:nvSpPr>
        <p:spPr/>
        <p:txBody>
          <a:bodyPr/>
          <a:lstStyle/>
          <a:p>
            <a:r>
              <a:rPr lang="en-US" dirty="0" smtClean="0"/>
              <a:t>Are they a PRCS?</a:t>
            </a:r>
            <a:endParaRPr lang="en-US" dirty="0"/>
          </a:p>
        </p:txBody>
      </p:sp>
      <p:sp>
        <p:nvSpPr>
          <p:cNvPr id="4" name="Slide Number Placeholder 3"/>
          <p:cNvSpPr>
            <a:spLocks noGrp="1"/>
          </p:cNvSpPr>
          <p:nvPr>
            <p:ph type="sldNum" sz="quarter" idx="11"/>
          </p:nvPr>
        </p:nvSpPr>
        <p:spPr/>
        <p:txBody>
          <a:bodyPr/>
          <a:lstStyle/>
          <a:p>
            <a:pPr>
              <a:defRPr/>
            </a:pPr>
            <a:fld id="{D9B0E723-D67C-41E5-B9B4-F3EE47808086}" type="slidenum">
              <a:rPr lang="en-US" smtClean="0"/>
              <a:pPr>
                <a:defRPr/>
              </a:pPr>
              <a:t>23</a:t>
            </a:fld>
            <a:endParaRPr lang="en-US"/>
          </a:p>
        </p:txBody>
      </p:sp>
    </p:spTree>
    <p:extLst>
      <p:ext uri="{BB962C8B-B14F-4D97-AF65-F5344CB8AC3E}">
        <p14:creationId xmlns:p14="http://schemas.microsoft.com/office/powerpoint/2010/main" val="4268175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CDCR Screening Process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24</a:t>
            </a:fld>
            <a:endParaRPr lang="en-US" dirty="0"/>
          </a:p>
        </p:txBody>
      </p:sp>
      <p:sp>
        <p:nvSpPr>
          <p:cNvPr id="4" name="Content Placeholder 3"/>
          <p:cNvSpPr>
            <a:spLocks noGrp="1"/>
          </p:cNvSpPr>
          <p:nvPr>
            <p:ph sz="quarter" idx="1"/>
          </p:nvPr>
        </p:nvSpPr>
        <p:spPr>
          <a:xfrm>
            <a:off x="612648" y="1600200"/>
            <a:ext cx="8153400" cy="4495800"/>
          </a:xfrm>
        </p:spPr>
        <p:txBody>
          <a:bodyPr>
            <a:normAutofit fontScale="92500" lnSpcReduction="20000"/>
          </a:bodyPr>
          <a:lstStyle/>
          <a:p>
            <a:r>
              <a:rPr lang="en-US" dirty="0" smtClean="0"/>
              <a:t>Starts 180 prior to calculated release date</a:t>
            </a:r>
          </a:p>
          <a:p>
            <a:r>
              <a:rPr lang="en-US" dirty="0" smtClean="0"/>
              <a:t>Completed by Correctional Counselors in the institutions</a:t>
            </a:r>
          </a:p>
          <a:p>
            <a:r>
              <a:rPr lang="en-US" dirty="0" smtClean="0"/>
              <a:t>The CDCR form 611 Release Program Study determines if the inmate is PRCS eligible</a:t>
            </a:r>
          </a:p>
          <a:p>
            <a:r>
              <a:rPr lang="en-US" dirty="0" smtClean="0"/>
              <a:t>Counties will receive a pre-release packet if the 611 determines PRCS</a:t>
            </a:r>
          </a:p>
          <a:p>
            <a:r>
              <a:rPr lang="en-US" dirty="0" smtClean="0"/>
              <a:t>Counties will be mailed a post-release packet within 2 days of release</a:t>
            </a:r>
          </a:p>
          <a:p>
            <a:r>
              <a:rPr lang="en-US" dirty="0" smtClean="0"/>
              <a:t>Counties </a:t>
            </a:r>
            <a:r>
              <a:rPr lang="en-US" dirty="0"/>
              <a:t>need to complete the reporting instruction portion of the RPS and return the form to the </a:t>
            </a:r>
            <a:r>
              <a:rPr lang="en-US" dirty="0" smtClean="0"/>
              <a:t>institution</a:t>
            </a:r>
            <a:endParaRPr lang="en-US" dirty="0"/>
          </a:p>
          <a:p>
            <a:endParaRPr lang="en-US" dirty="0" smtClean="0"/>
          </a:p>
          <a:p>
            <a:endParaRPr lang="en-US" dirty="0"/>
          </a:p>
        </p:txBody>
      </p:sp>
    </p:spTree>
    <p:extLst>
      <p:ext uri="{BB962C8B-B14F-4D97-AF65-F5344CB8AC3E}">
        <p14:creationId xmlns:p14="http://schemas.microsoft.com/office/powerpoint/2010/main" val="40039798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Special determinations to access PRCS eligibility</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25</a:t>
            </a:fld>
            <a:endParaRPr lang="en-US" dirty="0"/>
          </a:p>
        </p:txBody>
      </p:sp>
      <p:sp>
        <p:nvSpPr>
          <p:cNvPr id="4" name="Content Placeholder 3"/>
          <p:cNvSpPr>
            <a:spLocks noGrp="1"/>
          </p:cNvSpPr>
          <p:nvPr>
            <p:ph sz="quarter" idx="1"/>
          </p:nvPr>
        </p:nvSpPr>
        <p:spPr>
          <a:xfrm>
            <a:off x="612648" y="1600200"/>
            <a:ext cx="8153400" cy="4800600"/>
          </a:xfrm>
        </p:spPr>
        <p:txBody>
          <a:bodyPr>
            <a:normAutofit fontScale="85000" lnSpcReduction="20000"/>
          </a:bodyPr>
          <a:lstStyle/>
          <a:p>
            <a:r>
              <a:rPr lang="en-US" dirty="0" smtClean="0"/>
              <a:t>High Risk Sex Offenders (HRSO)</a:t>
            </a:r>
          </a:p>
          <a:p>
            <a:pPr lvl="1">
              <a:lnSpc>
                <a:spcPct val="90000"/>
              </a:lnSpc>
              <a:defRPr/>
            </a:pPr>
            <a:r>
              <a:rPr lang="en-US" sz="2500" dirty="0" smtClean="0"/>
              <a:t>All </a:t>
            </a:r>
            <a:r>
              <a:rPr lang="en-US" sz="2500" dirty="0"/>
              <a:t>inmates who are required to register pursuant to Penal Code </a:t>
            </a:r>
            <a:r>
              <a:rPr lang="en-US" sz="2500" dirty="0" smtClean="0"/>
              <a:t>Section </a:t>
            </a:r>
            <a:r>
              <a:rPr lang="en-US" sz="2500" dirty="0"/>
              <a:t>290</a:t>
            </a:r>
          </a:p>
          <a:p>
            <a:pPr lvl="2">
              <a:lnSpc>
                <a:spcPct val="90000"/>
              </a:lnSpc>
              <a:defRPr/>
            </a:pPr>
            <a:r>
              <a:rPr lang="en-US" sz="2100" dirty="0">
                <a:solidFill>
                  <a:schemeClr val="accent4">
                    <a:lumMod val="50000"/>
                  </a:schemeClr>
                </a:solidFill>
              </a:rPr>
              <a:t>For male inmates – the Static 99 tool will be utilized</a:t>
            </a:r>
          </a:p>
          <a:p>
            <a:pPr lvl="2">
              <a:lnSpc>
                <a:spcPct val="90000"/>
              </a:lnSpc>
              <a:defRPr/>
            </a:pPr>
            <a:r>
              <a:rPr lang="en-US" sz="2100" dirty="0">
                <a:solidFill>
                  <a:schemeClr val="accent4">
                    <a:lumMod val="50000"/>
                  </a:schemeClr>
                </a:solidFill>
              </a:rPr>
              <a:t>For female inmates – the Female Sex Offender Risk Assessment (FSORA) tool will be </a:t>
            </a:r>
            <a:r>
              <a:rPr lang="en-US" sz="2100" dirty="0" smtClean="0">
                <a:solidFill>
                  <a:schemeClr val="accent4">
                    <a:lumMod val="50000"/>
                  </a:schemeClr>
                </a:solidFill>
              </a:rPr>
              <a:t>utilized</a:t>
            </a:r>
            <a:endParaRPr lang="en-US" dirty="0" smtClean="0">
              <a:solidFill>
                <a:schemeClr val="accent4">
                  <a:lumMod val="50000"/>
                </a:schemeClr>
              </a:solidFill>
            </a:endParaRPr>
          </a:p>
          <a:p>
            <a:endParaRPr lang="en-US" dirty="0" smtClean="0"/>
          </a:p>
          <a:p>
            <a:r>
              <a:rPr lang="en-US" dirty="0" smtClean="0"/>
              <a:t>Mentally Disordered Offenders (MDO)</a:t>
            </a:r>
          </a:p>
          <a:p>
            <a:pPr lvl="1"/>
            <a:r>
              <a:rPr lang="en-US" dirty="0" smtClean="0"/>
              <a:t>This must be done close to time of release</a:t>
            </a:r>
            <a:endParaRPr lang="en-US" dirty="0"/>
          </a:p>
          <a:p>
            <a:pPr lvl="1"/>
            <a:r>
              <a:rPr lang="en-US" dirty="0"/>
              <a:t>If an inmate is identified as PRCS initially and is subsequently determined to be MDO, the county will be notified the inmate is no longer being sent to PRCS.</a:t>
            </a:r>
          </a:p>
          <a:p>
            <a:endParaRPr lang="en-US" dirty="0" smtClean="0"/>
          </a:p>
          <a:p>
            <a:r>
              <a:rPr lang="en-US" dirty="0" smtClean="0"/>
              <a:t>PC 3000(b)(2) (Longer Parole Tail than 3 years)</a:t>
            </a:r>
            <a:endParaRPr lang="en-US" dirty="0"/>
          </a:p>
        </p:txBody>
      </p:sp>
    </p:spTree>
    <p:extLst>
      <p:ext uri="{BB962C8B-B14F-4D97-AF65-F5344CB8AC3E}">
        <p14:creationId xmlns:p14="http://schemas.microsoft.com/office/powerpoint/2010/main" val="32316112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60" name="Text Box 848"/>
          <p:cNvSpPr txBox="1">
            <a:spLocks noChangeArrowheads="1"/>
          </p:cNvSpPr>
          <p:nvPr/>
        </p:nvSpPr>
        <p:spPr bwMode="auto">
          <a:xfrm>
            <a:off x="228600" y="381000"/>
            <a:ext cx="8382000" cy="2746375"/>
          </a:xfrm>
          <a:prstGeom prst="rect">
            <a:avLst/>
          </a:prstGeom>
          <a:noFill/>
          <a:ln w="9525">
            <a:noFill/>
            <a:miter lim="800000"/>
            <a:headEnd/>
            <a:tailEnd/>
          </a:ln>
          <a:effectLst/>
        </p:spPr>
        <p:txBody>
          <a:bodyPr>
            <a:spAutoFit/>
          </a:bodyPr>
          <a:lstStyle/>
          <a:p>
            <a:pPr>
              <a:spcBef>
                <a:spcPct val="50000"/>
              </a:spcBef>
              <a:defRPr/>
            </a:pPr>
            <a:r>
              <a:rPr lang="en-US" sz="3600" dirty="0">
                <a:effectLst>
                  <a:outerShdw blurRad="38100" dist="38100" dir="2700000" algn="tl">
                    <a:srgbClr val="000000"/>
                  </a:outerShdw>
                </a:effectLst>
              </a:rPr>
              <a:t>CDCR Form 611, RPS</a:t>
            </a:r>
          </a:p>
          <a:p>
            <a:pPr>
              <a:spcBef>
                <a:spcPct val="50000"/>
              </a:spcBef>
              <a:defRPr/>
            </a:pPr>
            <a:r>
              <a:rPr lang="en-US" sz="2800" dirty="0">
                <a:effectLst>
                  <a:outerShdw blurRad="38100" dist="38100" dir="2700000" algn="tl">
                    <a:srgbClr val="000000"/>
                  </a:outerShdw>
                </a:effectLst>
              </a:rPr>
              <a:t>Section III., Supervision Determination by Correctional Counselor</a:t>
            </a:r>
            <a:br>
              <a:rPr lang="en-US" sz="2800" dirty="0">
                <a:effectLst>
                  <a:outerShdw blurRad="38100" dist="38100" dir="2700000" algn="tl">
                    <a:srgbClr val="000000"/>
                  </a:outerShdw>
                </a:effectLst>
              </a:rPr>
            </a:br>
            <a:endParaRPr lang="en-US" sz="1200" dirty="0">
              <a:effectLst>
                <a:outerShdw blurRad="38100" dist="38100" dir="2700000" algn="tl">
                  <a:srgbClr val="000000"/>
                </a:outerShdw>
              </a:effectLst>
            </a:endParaRPr>
          </a:p>
          <a:p>
            <a:pPr>
              <a:defRPr/>
            </a:pPr>
            <a:r>
              <a:rPr lang="en-US" sz="2800" dirty="0">
                <a:effectLst>
                  <a:outerShdw blurRad="38100" dist="38100" dir="2700000" algn="tl">
                    <a:srgbClr val="000000"/>
                  </a:outerShdw>
                </a:effectLst>
              </a:rPr>
              <a:t>Section IV., Supervisor Review and Approval of Screening Determination</a:t>
            </a:r>
          </a:p>
        </p:txBody>
      </p:sp>
      <p:pic>
        <p:nvPicPr>
          <p:cNvPr id="15363" name="Picture 8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886200"/>
            <a:ext cx="7620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8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657600"/>
            <a:ext cx="8534400" cy="25812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20293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it’s Wrong?</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27</a:t>
            </a:fld>
            <a:endParaRPr lang="en-US" dirty="0"/>
          </a:p>
        </p:txBody>
      </p:sp>
      <p:sp>
        <p:nvSpPr>
          <p:cNvPr id="4" name="Content Placeholder 3"/>
          <p:cNvSpPr>
            <a:spLocks noGrp="1"/>
          </p:cNvSpPr>
          <p:nvPr>
            <p:ph sz="quarter" idx="1"/>
          </p:nvPr>
        </p:nvSpPr>
        <p:spPr/>
        <p:txBody>
          <a:bodyPr/>
          <a:lstStyle/>
          <a:p>
            <a:r>
              <a:rPr lang="en-US" dirty="0" smtClean="0"/>
              <a:t>PRCS county contact should contact Correctional Counselor at the institution</a:t>
            </a:r>
          </a:p>
          <a:p>
            <a:endParaRPr lang="en-US" dirty="0" smtClean="0"/>
          </a:p>
          <a:p>
            <a:r>
              <a:rPr lang="en-US" dirty="0" smtClean="0"/>
              <a:t>If still disagree contract Tanya </a:t>
            </a:r>
            <a:r>
              <a:rPr lang="en-US" dirty="0" err="1" smtClean="0"/>
              <a:t>Rothchild</a:t>
            </a:r>
            <a:endParaRPr lang="en-US" dirty="0" smtClean="0"/>
          </a:p>
          <a:p>
            <a:endParaRPr lang="en-US" dirty="0" smtClean="0"/>
          </a:p>
          <a:p>
            <a:r>
              <a:rPr lang="en-US" dirty="0" smtClean="0"/>
              <a:t>Please review the packets carefully, especially first batch as the process is new for everyone and mistakes could be made</a:t>
            </a:r>
            <a:endParaRPr lang="en-US" dirty="0"/>
          </a:p>
        </p:txBody>
      </p:sp>
    </p:spTree>
    <p:extLst>
      <p:ext uri="{BB962C8B-B14F-4D97-AF65-F5344CB8AC3E}">
        <p14:creationId xmlns:p14="http://schemas.microsoft.com/office/powerpoint/2010/main" val="8572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Where do they go? Which County?</a:t>
            </a:r>
            <a:endParaRPr lang="en-US" dirty="0"/>
          </a:p>
        </p:txBody>
      </p:sp>
      <p:sp>
        <p:nvSpPr>
          <p:cNvPr id="3" name="Title 2"/>
          <p:cNvSpPr>
            <a:spLocks noGrp="1"/>
          </p:cNvSpPr>
          <p:nvPr>
            <p:ph type="title"/>
          </p:nvPr>
        </p:nvSpPr>
        <p:spPr/>
        <p:txBody>
          <a:bodyPr/>
          <a:lstStyle/>
          <a:p>
            <a:r>
              <a:rPr lang="en-US" dirty="0" smtClean="0"/>
              <a:t>PRCS Eligible, now what?</a:t>
            </a:r>
            <a:endParaRPr lang="en-US" dirty="0"/>
          </a:p>
        </p:txBody>
      </p:sp>
      <p:sp>
        <p:nvSpPr>
          <p:cNvPr id="4" name="Slide Number Placeholder 3"/>
          <p:cNvSpPr>
            <a:spLocks noGrp="1"/>
          </p:cNvSpPr>
          <p:nvPr>
            <p:ph type="sldNum" sz="quarter" idx="11"/>
          </p:nvPr>
        </p:nvSpPr>
        <p:spPr/>
        <p:txBody>
          <a:bodyPr/>
          <a:lstStyle/>
          <a:p>
            <a:pPr>
              <a:defRPr/>
            </a:pPr>
            <a:fld id="{D9B0E723-D67C-41E5-B9B4-F3EE47808086}" type="slidenum">
              <a:rPr lang="en-US" smtClean="0"/>
              <a:pPr>
                <a:defRPr/>
              </a:pPr>
              <a:t>28</a:t>
            </a:fld>
            <a:endParaRPr lang="en-US"/>
          </a:p>
        </p:txBody>
      </p:sp>
    </p:spTree>
    <p:extLst>
      <p:ext uri="{BB962C8B-B14F-4D97-AF65-F5344CB8AC3E}">
        <p14:creationId xmlns:p14="http://schemas.microsoft.com/office/powerpoint/2010/main" val="2269968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County of Last Legal Residence</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29</a:t>
            </a:fld>
            <a:endParaRPr lang="en-US" dirty="0"/>
          </a:p>
        </p:txBody>
      </p:sp>
      <p:sp>
        <p:nvSpPr>
          <p:cNvPr id="4" name="Content Placeholder 3"/>
          <p:cNvSpPr>
            <a:spLocks noGrp="1"/>
          </p:cNvSpPr>
          <p:nvPr>
            <p:ph sz="quarter" idx="1"/>
          </p:nvPr>
        </p:nvSpPr>
        <p:spPr/>
        <p:txBody>
          <a:bodyPr>
            <a:normAutofit fontScale="77500" lnSpcReduction="20000"/>
          </a:bodyPr>
          <a:lstStyle/>
          <a:p>
            <a:r>
              <a:rPr lang="en-US" sz="3200" dirty="0" smtClean="0"/>
              <a:t>Penal </a:t>
            </a:r>
            <a:r>
              <a:rPr lang="en-US" sz="3200" dirty="0"/>
              <a:t>Code Section 3003 states inmates released from custody shall be sent to the county of their last legal residence </a:t>
            </a:r>
            <a:r>
              <a:rPr lang="en-US" sz="3200" b="1" i="1" dirty="0"/>
              <a:t>prior to </a:t>
            </a:r>
            <a:r>
              <a:rPr lang="en-US" sz="3200" b="1" i="1" dirty="0" smtClean="0"/>
              <a:t>incarceration</a:t>
            </a:r>
          </a:p>
          <a:p>
            <a:pPr marL="0" indent="0">
              <a:buNone/>
            </a:pPr>
            <a:r>
              <a:rPr lang="en-US" sz="3200" dirty="0" smtClean="0"/>
              <a:t>  </a:t>
            </a:r>
          </a:p>
          <a:p>
            <a:pPr lvl="1">
              <a:lnSpc>
                <a:spcPct val="90000"/>
              </a:lnSpc>
            </a:pPr>
            <a:r>
              <a:rPr lang="en-US" dirty="0"/>
              <a:t>The Probation Officer’s Report shall be primary resource.</a:t>
            </a:r>
          </a:p>
          <a:p>
            <a:pPr lvl="1">
              <a:lnSpc>
                <a:spcPct val="90000"/>
              </a:lnSpc>
            </a:pPr>
            <a:r>
              <a:rPr lang="en-US" dirty="0"/>
              <a:t>The arrest report shall be used if there is no POR </a:t>
            </a:r>
            <a:r>
              <a:rPr lang="en-US" dirty="0" smtClean="0"/>
              <a:t>available</a:t>
            </a:r>
          </a:p>
          <a:p>
            <a:pPr marL="365760" lvl="1" indent="0">
              <a:lnSpc>
                <a:spcPct val="90000"/>
              </a:lnSpc>
              <a:buNone/>
            </a:pPr>
            <a:endParaRPr lang="en-US" sz="3200" dirty="0" smtClean="0"/>
          </a:p>
          <a:p>
            <a:r>
              <a:rPr lang="en-US" sz="3200" dirty="0" smtClean="0"/>
              <a:t>If inmate </a:t>
            </a:r>
            <a:r>
              <a:rPr lang="en-US" sz="3200" dirty="0"/>
              <a:t>is serving a term for an in-custody </a:t>
            </a:r>
            <a:r>
              <a:rPr lang="en-US" sz="3200" dirty="0" smtClean="0"/>
              <a:t>offense, </a:t>
            </a:r>
            <a:r>
              <a:rPr lang="en-US" sz="3200" dirty="0"/>
              <a:t>the county of the institution is NOT the </a:t>
            </a:r>
            <a:r>
              <a:rPr lang="en-US" sz="3200" dirty="0" smtClean="0"/>
              <a:t>CLLR</a:t>
            </a:r>
          </a:p>
          <a:p>
            <a:endParaRPr lang="en-US" sz="3200" dirty="0" smtClean="0"/>
          </a:p>
          <a:p>
            <a:r>
              <a:rPr lang="en-US" sz="3200" dirty="0" smtClean="0"/>
              <a:t>If </a:t>
            </a:r>
            <a:r>
              <a:rPr lang="en-US" sz="3200" dirty="0"/>
              <a:t>the inmate was transient or from out of state when committed, CDCR advises its staff to utilize the County of Commitment.</a:t>
            </a:r>
          </a:p>
          <a:p>
            <a:endParaRPr lang="en-US" sz="3200" dirty="0"/>
          </a:p>
          <a:p>
            <a:endParaRPr lang="en-US" dirty="0"/>
          </a:p>
        </p:txBody>
      </p:sp>
    </p:spTree>
    <p:extLst>
      <p:ext uri="{BB962C8B-B14F-4D97-AF65-F5344CB8AC3E}">
        <p14:creationId xmlns:p14="http://schemas.microsoft.com/office/powerpoint/2010/main" val="2815021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a:xfrm>
            <a:off x="1219200" y="274638"/>
            <a:ext cx="7715250" cy="1143000"/>
          </a:xfrm>
        </p:spPr>
        <p:txBody>
          <a:bodyPr/>
          <a:lstStyle/>
          <a:p>
            <a:pPr fontAlgn="auto">
              <a:spcAft>
                <a:spcPts val="0"/>
              </a:spcAft>
              <a:defRPr/>
            </a:pPr>
            <a:r>
              <a:rPr lang="en-US" dirty="0" smtClean="0">
                <a:solidFill>
                  <a:schemeClr val="accent1"/>
                </a:solidFill>
              </a:rPr>
              <a:t>Recent History</a:t>
            </a:r>
          </a:p>
        </p:txBody>
      </p:sp>
      <p:sp>
        <p:nvSpPr>
          <p:cNvPr id="3" name="Slide Number Placeholder 2"/>
          <p:cNvSpPr>
            <a:spLocks noGrp="1"/>
          </p:cNvSpPr>
          <p:nvPr>
            <p:ph type="sldNum" sz="quarter" idx="12"/>
          </p:nvPr>
        </p:nvSpPr>
        <p:spPr/>
        <p:txBody>
          <a:bodyPr>
            <a:normAutofit fontScale="85000" lnSpcReduction="20000"/>
          </a:bodyPr>
          <a:lstStyle/>
          <a:p>
            <a:pPr>
              <a:defRPr/>
            </a:pPr>
            <a:fld id="{3C8BD985-566D-44D2-A76F-94BECF64E53D}" type="slidenum">
              <a:rPr lang="en-US"/>
              <a:pPr>
                <a:defRPr/>
              </a:pPr>
              <a:t>3</a:t>
            </a:fld>
            <a:endParaRPr lang="en-US"/>
          </a:p>
        </p:txBody>
      </p:sp>
      <p:sp>
        <p:nvSpPr>
          <p:cNvPr id="18434" name="Rectangle 3"/>
          <p:cNvSpPr>
            <a:spLocks noGrp="1"/>
          </p:cNvSpPr>
          <p:nvPr>
            <p:ph sz="quarter" idx="1"/>
          </p:nvPr>
        </p:nvSpPr>
        <p:spPr>
          <a:xfrm>
            <a:off x="1295400" y="1676400"/>
            <a:ext cx="6705600" cy="4648200"/>
          </a:xfrm>
        </p:spPr>
        <p:txBody>
          <a:bodyPr/>
          <a:lstStyle/>
          <a:p>
            <a:pPr>
              <a:lnSpc>
                <a:spcPct val="90000"/>
              </a:lnSpc>
            </a:pPr>
            <a:r>
              <a:rPr lang="en-US" dirty="0" smtClean="0"/>
              <a:t>Costs of State Prison System Growing</a:t>
            </a:r>
          </a:p>
          <a:p>
            <a:pPr>
              <a:lnSpc>
                <a:spcPct val="90000"/>
              </a:lnSpc>
            </a:pPr>
            <a:r>
              <a:rPr lang="en-US" dirty="0" smtClean="0"/>
              <a:t>Funds for Correctional Activities Diminishing</a:t>
            </a:r>
          </a:p>
          <a:p>
            <a:pPr>
              <a:lnSpc>
                <a:spcPct val="90000"/>
              </a:lnSpc>
            </a:pPr>
            <a:r>
              <a:rPr lang="en-US" dirty="0" smtClean="0"/>
              <a:t>Several Class Action Suits Filed Against California</a:t>
            </a:r>
          </a:p>
          <a:p>
            <a:pPr>
              <a:lnSpc>
                <a:spcPct val="90000"/>
              </a:lnSpc>
            </a:pPr>
            <a:r>
              <a:rPr lang="en-US" dirty="0" smtClean="0"/>
              <a:t>Recidivism Rates at 70%</a:t>
            </a:r>
          </a:p>
          <a:p>
            <a:pPr>
              <a:lnSpc>
                <a:spcPct val="90000"/>
              </a:lnSpc>
            </a:pPr>
            <a:r>
              <a:rPr lang="en-US" dirty="0" smtClean="0"/>
              <a:t>Three-Judge Panel Order to Reduce Prison Population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an inmate request a different county of residence beside CLLR?</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30</a:t>
            </a:fld>
            <a:endParaRPr lang="en-US" dirty="0"/>
          </a:p>
        </p:txBody>
      </p:sp>
      <p:sp>
        <p:nvSpPr>
          <p:cNvPr id="4" name="Content Placeholder 3"/>
          <p:cNvSpPr>
            <a:spLocks noGrp="1"/>
          </p:cNvSpPr>
          <p:nvPr>
            <p:ph sz="quarter" idx="1"/>
          </p:nvPr>
        </p:nvSpPr>
        <p:spPr/>
        <p:txBody>
          <a:bodyPr>
            <a:normAutofit fontScale="92500" lnSpcReduction="10000"/>
          </a:bodyPr>
          <a:lstStyle/>
          <a:p>
            <a:r>
              <a:rPr lang="en-US" dirty="0" smtClean="0"/>
              <a:t>Yes – in the 611 RPS, if an inmate identifies a different county that information will be sent to the CLLR county</a:t>
            </a:r>
          </a:p>
          <a:p>
            <a:r>
              <a:rPr lang="en-US" dirty="0" smtClean="0"/>
              <a:t>Legally, the inmate will be released to the CLLR but there is a provision to start a county transfer process at this point</a:t>
            </a:r>
          </a:p>
          <a:p>
            <a:r>
              <a:rPr lang="en-US" dirty="0" smtClean="0"/>
              <a:t>However, regardless of </a:t>
            </a:r>
            <a:r>
              <a:rPr lang="en-US" dirty="0"/>
              <a:t>where the inmate requested to reside, if the reporting instructions indicate an address in the CLLR.  The inmate will be told to report as directed</a:t>
            </a:r>
            <a:r>
              <a:rPr lang="en-US" dirty="0" smtClean="0"/>
              <a:t>. (A out of county process may be initiated at any point)</a:t>
            </a:r>
            <a:endParaRPr lang="en-US" dirty="0"/>
          </a:p>
          <a:p>
            <a:endParaRPr lang="en-US" dirty="0"/>
          </a:p>
        </p:txBody>
      </p:sp>
    </p:spTree>
    <p:extLst>
      <p:ext uri="{BB962C8B-B14F-4D97-AF65-F5344CB8AC3E}">
        <p14:creationId xmlns:p14="http://schemas.microsoft.com/office/powerpoint/2010/main" val="2435221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Out of County Placement/Transfer</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31</a:t>
            </a:fld>
            <a:endParaRPr lang="en-US" dirty="0"/>
          </a:p>
        </p:txBody>
      </p:sp>
      <p:sp>
        <p:nvSpPr>
          <p:cNvPr id="4" name="Content Placeholder 3"/>
          <p:cNvSpPr>
            <a:spLocks noGrp="1"/>
          </p:cNvSpPr>
          <p:nvPr>
            <p:ph sz="quarter" idx="1"/>
          </p:nvPr>
        </p:nvSpPr>
        <p:spPr>
          <a:xfrm>
            <a:off x="612648" y="1600200"/>
            <a:ext cx="8153400" cy="4495800"/>
          </a:xfrm>
        </p:spPr>
        <p:txBody>
          <a:bodyPr>
            <a:normAutofit fontScale="70000" lnSpcReduction="20000"/>
          </a:bodyPr>
          <a:lstStyle/>
          <a:p>
            <a:r>
              <a:rPr lang="en-US" sz="3400" dirty="0"/>
              <a:t>The inmate’s residence plan </a:t>
            </a:r>
            <a:r>
              <a:rPr lang="en-US" sz="3400" dirty="0" smtClean="0"/>
              <a:t>includes where </a:t>
            </a:r>
            <a:r>
              <a:rPr lang="en-US" sz="3400" dirty="0"/>
              <a:t>he/she would like to be released. </a:t>
            </a:r>
            <a:endParaRPr lang="en-US" sz="3400" dirty="0" smtClean="0"/>
          </a:p>
          <a:p>
            <a:pPr marL="0" indent="0">
              <a:buNone/>
            </a:pPr>
            <a:endParaRPr lang="en-US" sz="3400" dirty="0"/>
          </a:p>
          <a:p>
            <a:r>
              <a:rPr lang="en-US" sz="3400" dirty="0" smtClean="0"/>
              <a:t>If </a:t>
            </a:r>
            <a:r>
              <a:rPr lang="en-US" sz="3400" dirty="0"/>
              <a:t>he/she does not, it may state “transient” or “none” meaning they have no home to reside within the CLLR</a:t>
            </a:r>
            <a:r>
              <a:rPr lang="en-US" sz="3400" dirty="0" smtClean="0"/>
              <a:t>.</a:t>
            </a:r>
          </a:p>
          <a:p>
            <a:pPr marL="0" indent="0">
              <a:buNone/>
            </a:pPr>
            <a:endParaRPr lang="en-US" sz="3400" dirty="0"/>
          </a:p>
          <a:p>
            <a:r>
              <a:rPr lang="en-US" sz="3400" dirty="0" smtClean="0"/>
              <a:t>As </a:t>
            </a:r>
            <a:r>
              <a:rPr lang="en-US" sz="3400" dirty="0"/>
              <a:t>the supervising agency, it is the county’s decision whether this placement is approved</a:t>
            </a:r>
            <a:r>
              <a:rPr lang="en-US" sz="3400" dirty="0" smtClean="0"/>
              <a:t>.</a:t>
            </a:r>
          </a:p>
          <a:p>
            <a:endParaRPr lang="en-US" sz="3400" dirty="0"/>
          </a:p>
          <a:p>
            <a:r>
              <a:rPr lang="en-US" sz="3400" dirty="0"/>
              <a:t>If it is not, the county needs to let the institution know to deny the inmate’s request and provide and suitable alternative address if an acceptable one was not provided.</a:t>
            </a:r>
          </a:p>
          <a:p>
            <a:endParaRPr lang="en-US" dirty="0"/>
          </a:p>
        </p:txBody>
      </p:sp>
    </p:spTree>
    <p:extLst>
      <p:ext uri="{BB962C8B-B14F-4D97-AF65-F5344CB8AC3E}">
        <p14:creationId xmlns:p14="http://schemas.microsoft.com/office/powerpoint/2010/main" val="20646498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does the Out of County Transfer work between counties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32</a:t>
            </a:fld>
            <a:endParaRPr lang="en-US" dirty="0"/>
          </a:p>
        </p:txBody>
      </p:sp>
      <p:sp>
        <p:nvSpPr>
          <p:cNvPr id="4" name="Content Placeholder 3"/>
          <p:cNvSpPr>
            <a:spLocks noGrp="1"/>
          </p:cNvSpPr>
          <p:nvPr>
            <p:ph sz="quarter" idx="1"/>
          </p:nvPr>
        </p:nvSpPr>
        <p:spPr>
          <a:xfrm>
            <a:off x="609600" y="1676400"/>
            <a:ext cx="8153400" cy="4800600"/>
          </a:xfrm>
        </p:spPr>
        <p:txBody>
          <a:bodyPr>
            <a:normAutofit fontScale="92500" lnSpcReduction="20000"/>
          </a:bodyPr>
          <a:lstStyle/>
          <a:p>
            <a:r>
              <a:rPr lang="en-US" dirty="0"/>
              <a:t>NO 1203.9 Process</a:t>
            </a:r>
            <a:r>
              <a:rPr lang="en-US" dirty="0" smtClean="0"/>
              <a:t>!!!!!</a:t>
            </a:r>
          </a:p>
          <a:p>
            <a:endParaRPr lang="en-US" dirty="0"/>
          </a:p>
          <a:p>
            <a:r>
              <a:rPr lang="en-US" dirty="0"/>
              <a:t>Supervising Entity Sending</a:t>
            </a:r>
          </a:p>
          <a:p>
            <a:pPr lvl="1"/>
            <a:r>
              <a:rPr lang="en-US" dirty="0">
                <a:solidFill>
                  <a:schemeClr val="accent4">
                    <a:lumMod val="50000"/>
                  </a:schemeClr>
                </a:solidFill>
              </a:rPr>
              <a:t>Determines whether the offender does permanently reside out of county</a:t>
            </a:r>
          </a:p>
          <a:p>
            <a:pPr lvl="1"/>
            <a:r>
              <a:rPr lang="en-US" dirty="0">
                <a:solidFill>
                  <a:schemeClr val="accent4">
                    <a:lumMod val="50000"/>
                  </a:schemeClr>
                </a:solidFill>
              </a:rPr>
              <a:t>Must approve of the new address does not violate terms and conditions</a:t>
            </a:r>
          </a:p>
          <a:p>
            <a:pPr lvl="1"/>
            <a:r>
              <a:rPr lang="en-US" dirty="0">
                <a:solidFill>
                  <a:schemeClr val="accent4">
                    <a:lumMod val="50000"/>
                  </a:schemeClr>
                </a:solidFill>
              </a:rPr>
              <a:t>If yes, must transmit prison packet within 2 weeks to Supervising Entity Receiving</a:t>
            </a:r>
          </a:p>
          <a:p>
            <a:r>
              <a:rPr lang="en-US" dirty="0"/>
              <a:t>Supervising Entity Receiving</a:t>
            </a:r>
          </a:p>
          <a:p>
            <a:pPr lvl="1"/>
            <a:r>
              <a:rPr lang="en-US" dirty="0">
                <a:solidFill>
                  <a:srgbClr val="C00000"/>
                </a:solidFill>
              </a:rPr>
              <a:t>Upon verification, shall accept JURISDICTION</a:t>
            </a:r>
          </a:p>
          <a:p>
            <a:r>
              <a:rPr lang="en-US" dirty="0"/>
              <a:t>Residence = customarily lives exclusive of employment, school or other temp </a:t>
            </a:r>
            <a:r>
              <a:rPr lang="en-US" dirty="0" smtClean="0"/>
              <a:t>purpose</a:t>
            </a:r>
            <a:endParaRPr lang="en-US" dirty="0"/>
          </a:p>
        </p:txBody>
      </p:sp>
    </p:spTree>
    <p:extLst>
      <p:ext uri="{BB962C8B-B14F-4D97-AF65-F5344CB8AC3E}">
        <p14:creationId xmlns:p14="http://schemas.microsoft.com/office/powerpoint/2010/main" val="14892486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What terms and conditions attach?</a:t>
            </a:r>
            <a:endParaRPr lang="en-US" dirty="0"/>
          </a:p>
        </p:txBody>
      </p:sp>
      <p:sp>
        <p:nvSpPr>
          <p:cNvPr id="3" name="Title 2"/>
          <p:cNvSpPr>
            <a:spLocks noGrp="1"/>
          </p:cNvSpPr>
          <p:nvPr>
            <p:ph type="title"/>
          </p:nvPr>
        </p:nvSpPr>
        <p:spPr/>
        <p:txBody>
          <a:bodyPr>
            <a:normAutofit fontScale="90000"/>
          </a:bodyPr>
          <a:lstStyle/>
          <a:p>
            <a:r>
              <a:rPr lang="en-US" dirty="0" smtClean="0"/>
              <a:t>PRCS Eligible; CLLR Determined….</a:t>
            </a:r>
            <a:endParaRPr lang="en-US" dirty="0"/>
          </a:p>
        </p:txBody>
      </p:sp>
      <p:sp>
        <p:nvSpPr>
          <p:cNvPr id="4" name="Slide Number Placeholder 3"/>
          <p:cNvSpPr>
            <a:spLocks noGrp="1"/>
          </p:cNvSpPr>
          <p:nvPr>
            <p:ph type="sldNum" sz="quarter" idx="11"/>
          </p:nvPr>
        </p:nvSpPr>
        <p:spPr/>
        <p:txBody>
          <a:bodyPr/>
          <a:lstStyle/>
          <a:p>
            <a:pPr>
              <a:defRPr/>
            </a:pPr>
            <a:fld id="{D9B0E723-D67C-41E5-B9B4-F3EE47808086}" type="slidenum">
              <a:rPr lang="en-US" smtClean="0"/>
              <a:pPr>
                <a:defRPr/>
              </a:pPr>
              <a:t>33</a:t>
            </a:fld>
            <a:endParaRPr lang="en-US"/>
          </a:p>
        </p:txBody>
      </p:sp>
    </p:spTree>
    <p:extLst>
      <p:ext uri="{BB962C8B-B14F-4D97-AF65-F5344CB8AC3E}">
        <p14:creationId xmlns:p14="http://schemas.microsoft.com/office/powerpoint/2010/main" val="1453118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CDCR Form – Notice of Conditions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34</a:t>
            </a:fld>
            <a:endParaRPr lang="en-US" dirty="0"/>
          </a:p>
        </p:txBody>
      </p:sp>
      <p:sp>
        <p:nvSpPr>
          <p:cNvPr id="4" name="Content Placeholder 3"/>
          <p:cNvSpPr>
            <a:spLocks noGrp="1"/>
          </p:cNvSpPr>
          <p:nvPr>
            <p:ph sz="quarter" idx="1"/>
          </p:nvPr>
        </p:nvSpPr>
        <p:spPr>
          <a:xfrm>
            <a:off x="381000" y="1600200"/>
            <a:ext cx="8385048" cy="5029200"/>
          </a:xfrm>
        </p:spPr>
        <p:txBody>
          <a:bodyPr>
            <a:normAutofit fontScale="77500" lnSpcReduction="20000"/>
          </a:bodyPr>
          <a:lstStyle/>
          <a:p>
            <a:pPr>
              <a:lnSpc>
                <a:spcPct val="90000"/>
              </a:lnSpc>
            </a:pPr>
            <a:r>
              <a:rPr lang="en-US" sz="3200" dirty="0"/>
              <a:t>The 1515-CS is identical for all inmates as it  outlines the conditions reflected in the statute.</a:t>
            </a:r>
          </a:p>
          <a:p>
            <a:pPr>
              <a:lnSpc>
                <a:spcPct val="90000"/>
              </a:lnSpc>
              <a:buFontTx/>
              <a:buNone/>
            </a:pPr>
            <a:endParaRPr lang="en-US" sz="3200" dirty="0"/>
          </a:p>
          <a:p>
            <a:pPr>
              <a:lnSpc>
                <a:spcPct val="90000"/>
              </a:lnSpc>
            </a:pPr>
            <a:r>
              <a:rPr lang="en-US" sz="3200" dirty="0"/>
              <a:t>A copy of the signed document, if not in the </a:t>
            </a:r>
            <a:r>
              <a:rPr lang="en-US" sz="3200" dirty="0" smtClean="0"/>
              <a:t>pre-release </a:t>
            </a:r>
            <a:r>
              <a:rPr lang="en-US" sz="3200" dirty="0"/>
              <a:t>packet, will be included in the post release packet.</a:t>
            </a:r>
          </a:p>
          <a:p>
            <a:pPr>
              <a:lnSpc>
                <a:spcPct val="90000"/>
              </a:lnSpc>
              <a:buFontTx/>
              <a:buNone/>
            </a:pPr>
            <a:endParaRPr lang="en-US" sz="3200" dirty="0"/>
          </a:p>
          <a:p>
            <a:pPr>
              <a:lnSpc>
                <a:spcPct val="90000"/>
              </a:lnSpc>
            </a:pPr>
            <a:r>
              <a:rPr lang="en-US" sz="3200" dirty="0"/>
              <a:t>If an offender did NOT sign the conditions, the county would be notified by the institution </a:t>
            </a:r>
            <a:r>
              <a:rPr lang="en-US" sz="3200" dirty="0" smtClean="0"/>
              <a:t>staff</a:t>
            </a:r>
            <a:r>
              <a:rPr lang="en-US" sz="3200" dirty="0"/>
              <a:t> </a:t>
            </a:r>
            <a:r>
              <a:rPr lang="en-US" sz="3200" dirty="0" smtClean="0"/>
              <a:t>and the inmate will be held until signs or credits expire</a:t>
            </a:r>
          </a:p>
          <a:p>
            <a:pPr>
              <a:lnSpc>
                <a:spcPct val="90000"/>
              </a:lnSpc>
            </a:pPr>
            <a:endParaRPr lang="en-US" sz="3200" dirty="0" smtClean="0"/>
          </a:p>
          <a:p>
            <a:r>
              <a:rPr lang="en-US" sz="3200" dirty="0"/>
              <a:t>After screening processes began, a number of counties requested that the CDCR Form 1515-CS, Notice of Conditions of PRCS, be included in the pre-release packet instead of the post release packet.</a:t>
            </a:r>
          </a:p>
          <a:p>
            <a:pPr>
              <a:buFontTx/>
              <a:buNone/>
            </a:pPr>
            <a:endParaRPr lang="en-US" sz="3200" dirty="0"/>
          </a:p>
        </p:txBody>
      </p:sp>
    </p:spTree>
    <p:extLst>
      <p:ext uri="{BB962C8B-B14F-4D97-AF65-F5344CB8AC3E}">
        <p14:creationId xmlns:p14="http://schemas.microsoft.com/office/powerpoint/2010/main" val="26140269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600000">
            <a:off x="612648" y="228600"/>
            <a:ext cx="8153400" cy="990600"/>
          </a:xfrm>
        </p:spPr>
        <p:txBody>
          <a:bodyPr/>
          <a:lstStyle/>
          <a:p>
            <a:r>
              <a:rPr lang="en-US" dirty="0" smtClean="0"/>
              <a:t>What about Special Conditions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35</a:t>
            </a:fld>
            <a:endParaRPr lang="en-US" dirty="0"/>
          </a:p>
        </p:txBody>
      </p:sp>
      <p:sp>
        <p:nvSpPr>
          <p:cNvPr id="4" name="Content Placeholder 3"/>
          <p:cNvSpPr>
            <a:spLocks noGrp="1"/>
          </p:cNvSpPr>
          <p:nvPr>
            <p:ph sz="quarter" idx="1"/>
          </p:nvPr>
        </p:nvSpPr>
        <p:spPr>
          <a:xfrm>
            <a:off x="612648" y="1600200"/>
            <a:ext cx="8153400" cy="4876800"/>
          </a:xfrm>
        </p:spPr>
        <p:txBody>
          <a:bodyPr>
            <a:normAutofit fontScale="77500" lnSpcReduction="20000"/>
          </a:bodyPr>
          <a:lstStyle/>
          <a:p>
            <a:pPr>
              <a:defRPr/>
            </a:pPr>
            <a:r>
              <a:rPr lang="en-US" sz="3200" dirty="0" smtClean="0"/>
              <a:t>Counties may send to the institution via fax Special Conditions of Release that the inmate needs to have prior to release.</a:t>
            </a:r>
          </a:p>
          <a:p>
            <a:pPr>
              <a:defRPr/>
            </a:pPr>
            <a:endParaRPr lang="en-US" sz="3200" dirty="0" smtClean="0"/>
          </a:p>
          <a:p>
            <a:r>
              <a:rPr lang="en-US" sz="3200" dirty="0" smtClean="0"/>
              <a:t>CDCR requests the fax cover sheet provided to designated county contacts be utilized for this purpose to ensure appropriate handling by institution staff.</a:t>
            </a:r>
            <a:r>
              <a:rPr lang="en-US" sz="3200" dirty="0"/>
              <a:t> </a:t>
            </a:r>
            <a:endParaRPr lang="en-US" sz="3200" dirty="0" smtClean="0"/>
          </a:p>
          <a:p>
            <a:endParaRPr lang="en-US" sz="3200" dirty="0" smtClean="0"/>
          </a:p>
          <a:p>
            <a:r>
              <a:rPr lang="en-US" sz="3200" dirty="0" smtClean="0"/>
              <a:t>Special </a:t>
            </a:r>
            <a:r>
              <a:rPr lang="en-US" sz="3200" dirty="0"/>
              <a:t>conditions will be issued to the inmates by the correctional </a:t>
            </a:r>
            <a:r>
              <a:rPr lang="en-US" sz="3200" dirty="0" smtClean="0"/>
              <a:t>counselors</a:t>
            </a:r>
          </a:p>
          <a:p>
            <a:endParaRPr lang="en-US" sz="3200" dirty="0"/>
          </a:p>
          <a:p>
            <a:r>
              <a:rPr lang="en-US" sz="3200" dirty="0"/>
              <a:t>The signed conditions will be returned to the counties pursuant to the direction provided on the form.</a:t>
            </a:r>
          </a:p>
          <a:p>
            <a:pPr>
              <a:defRPr/>
            </a:pPr>
            <a:endParaRPr lang="en-US" sz="3200" dirty="0" smtClean="0"/>
          </a:p>
          <a:p>
            <a:pPr>
              <a:defRPr/>
            </a:pPr>
            <a:endParaRPr lang="en-US" sz="3200" dirty="0" smtClean="0"/>
          </a:p>
          <a:p>
            <a:endParaRPr lang="en-US" dirty="0"/>
          </a:p>
        </p:txBody>
      </p:sp>
    </p:spTree>
    <p:extLst>
      <p:ext uri="{BB962C8B-B14F-4D97-AF65-F5344CB8AC3E}">
        <p14:creationId xmlns:p14="http://schemas.microsoft.com/office/powerpoint/2010/main" val="40045473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Things CDCR will continue to do for PRCS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36</a:t>
            </a:fld>
            <a:endParaRPr lang="en-US" dirty="0"/>
          </a:p>
        </p:txBody>
      </p:sp>
      <p:sp>
        <p:nvSpPr>
          <p:cNvPr id="4" name="Content Placeholder 3"/>
          <p:cNvSpPr>
            <a:spLocks noGrp="1"/>
          </p:cNvSpPr>
          <p:nvPr>
            <p:ph sz="quarter" idx="1"/>
          </p:nvPr>
        </p:nvSpPr>
        <p:spPr>
          <a:xfrm>
            <a:off x="612648" y="1600200"/>
            <a:ext cx="8153400" cy="5029200"/>
          </a:xfrm>
        </p:spPr>
        <p:txBody>
          <a:bodyPr>
            <a:normAutofit fontScale="92500" lnSpcReduction="20000"/>
          </a:bodyPr>
          <a:lstStyle/>
          <a:p>
            <a:pPr>
              <a:defRPr/>
            </a:pPr>
            <a:r>
              <a:rPr lang="en-US" sz="2600" dirty="0"/>
              <a:t>CDCR will continue to advise inmate’s of </a:t>
            </a:r>
            <a:r>
              <a:rPr lang="en-US" sz="2600" dirty="0" smtClean="0"/>
              <a:t>any registration requirements</a:t>
            </a:r>
          </a:p>
          <a:p>
            <a:pPr>
              <a:defRPr/>
            </a:pPr>
            <a:endParaRPr lang="en-US" sz="2600" dirty="0"/>
          </a:p>
          <a:p>
            <a:pPr>
              <a:defRPr/>
            </a:pPr>
            <a:r>
              <a:rPr lang="en-US" sz="2600" dirty="0"/>
              <a:t>CDCR will also provide pre-release notifications to victims and law enforcement as required by </a:t>
            </a:r>
            <a:r>
              <a:rPr lang="en-US" sz="2600" dirty="0" smtClean="0"/>
              <a:t>statute</a:t>
            </a:r>
          </a:p>
          <a:p>
            <a:pPr>
              <a:defRPr/>
            </a:pPr>
            <a:endParaRPr lang="en-US" sz="2600" dirty="0" smtClean="0"/>
          </a:p>
          <a:p>
            <a:pPr>
              <a:defRPr/>
            </a:pPr>
            <a:r>
              <a:rPr lang="en-US" sz="2600" dirty="0" smtClean="0"/>
              <a:t>Will not release any high risk on weekends or holidays</a:t>
            </a:r>
          </a:p>
          <a:p>
            <a:pPr>
              <a:defRPr/>
            </a:pPr>
            <a:endParaRPr lang="en-US" sz="2600" dirty="0" smtClean="0"/>
          </a:p>
          <a:p>
            <a:r>
              <a:rPr lang="en-US" sz="2600" dirty="0" smtClean="0"/>
              <a:t>Prior </a:t>
            </a:r>
            <a:r>
              <a:rPr lang="en-US" sz="2600" dirty="0"/>
              <a:t>to an inmate being released, CDCR staff will enter statutorily required information into the Parole Law Enforcement Automated Data System (LEADS</a:t>
            </a:r>
            <a:r>
              <a:rPr lang="en-US" sz="2600" dirty="0" smtClean="0"/>
              <a:t>).</a:t>
            </a:r>
          </a:p>
          <a:p>
            <a:endParaRPr lang="en-US" sz="2600" dirty="0" smtClean="0"/>
          </a:p>
          <a:p>
            <a:r>
              <a:rPr lang="en-US" sz="2600" dirty="0" smtClean="0"/>
              <a:t>CDCR will provide information to DOJ for entry into CLETS (further discussion on data entry)</a:t>
            </a:r>
            <a:endParaRPr lang="en-US" sz="2600" dirty="0"/>
          </a:p>
          <a:p>
            <a:endParaRPr lang="en-US" dirty="0"/>
          </a:p>
        </p:txBody>
      </p:sp>
    </p:spTree>
    <p:extLst>
      <p:ext uri="{BB962C8B-B14F-4D97-AF65-F5344CB8AC3E}">
        <p14:creationId xmlns:p14="http://schemas.microsoft.com/office/powerpoint/2010/main" val="28523464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What to expect</a:t>
            </a:r>
            <a:endParaRPr lang="en-US" dirty="0"/>
          </a:p>
        </p:txBody>
      </p:sp>
      <p:sp>
        <p:nvSpPr>
          <p:cNvPr id="3" name="Title 2"/>
          <p:cNvSpPr>
            <a:spLocks noGrp="1"/>
          </p:cNvSpPr>
          <p:nvPr>
            <p:ph type="title"/>
          </p:nvPr>
        </p:nvSpPr>
        <p:spPr/>
        <p:txBody>
          <a:bodyPr/>
          <a:lstStyle/>
          <a:p>
            <a:r>
              <a:rPr lang="en-US" dirty="0" smtClean="0"/>
              <a:t>Day of Release</a:t>
            </a:r>
            <a:endParaRPr lang="en-US" dirty="0"/>
          </a:p>
        </p:txBody>
      </p:sp>
      <p:sp>
        <p:nvSpPr>
          <p:cNvPr id="4" name="Slide Number Placeholder 3"/>
          <p:cNvSpPr>
            <a:spLocks noGrp="1"/>
          </p:cNvSpPr>
          <p:nvPr>
            <p:ph type="sldNum" sz="quarter" idx="11"/>
          </p:nvPr>
        </p:nvSpPr>
        <p:spPr/>
        <p:txBody>
          <a:bodyPr/>
          <a:lstStyle/>
          <a:p>
            <a:pPr>
              <a:defRPr/>
            </a:pPr>
            <a:fld id="{D9B0E723-D67C-41E5-B9B4-F3EE47808086}" type="slidenum">
              <a:rPr lang="en-US" smtClean="0"/>
              <a:pPr>
                <a:defRPr/>
              </a:pPr>
              <a:t>37</a:t>
            </a:fld>
            <a:endParaRPr lang="en-US" dirty="0"/>
          </a:p>
        </p:txBody>
      </p:sp>
    </p:spTree>
    <p:extLst>
      <p:ext uri="{BB962C8B-B14F-4D97-AF65-F5344CB8AC3E}">
        <p14:creationId xmlns:p14="http://schemas.microsoft.com/office/powerpoint/2010/main" val="26449140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 Inmate should expect</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38</a:t>
            </a:fld>
            <a:endParaRPr lang="en-US" dirty="0"/>
          </a:p>
        </p:txBody>
      </p:sp>
      <p:sp>
        <p:nvSpPr>
          <p:cNvPr id="4" name="Content Placeholder 3"/>
          <p:cNvSpPr>
            <a:spLocks noGrp="1"/>
          </p:cNvSpPr>
          <p:nvPr>
            <p:ph sz="quarter" idx="1"/>
          </p:nvPr>
        </p:nvSpPr>
        <p:spPr>
          <a:xfrm>
            <a:off x="612648" y="1600200"/>
            <a:ext cx="8153400" cy="4876800"/>
          </a:xfrm>
        </p:spPr>
        <p:txBody>
          <a:bodyPr>
            <a:normAutofit/>
          </a:bodyPr>
          <a:lstStyle/>
          <a:p>
            <a:pPr>
              <a:lnSpc>
                <a:spcPct val="90000"/>
              </a:lnSpc>
              <a:defRPr/>
            </a:pPr>
            <a:r>
              <a:rPr lang="en-US" sz="2800" dirty="0"/>
              <a:t>On an inmate’s day of release, he or she is processed out of the institution and taken to the local bus station for transport to their county of last legal residence.</a:t>
            </a:r>
          </a:p>
          <a:p>
            <a:pPr lvl="1">
              <a:lnSpc>
                <a:spcPct val="90000"/>
              </a:lnSpc>
              <a:defRPr/>
            </a:pPr>
            <a:r>
              <a:rPr lang="en-US" sz="2400" dirty="0"/>
              <a:t>Inmate’s may chose to have someone pick them up</a:t>
            </a:r>
            <a:r>
              <a:rPr lang="en-US" sz="2400" dirty="0" smtClean="0"/>
              <a:t>.</a:t>
            </a:r>
          </a:p>
          <a:p>
            <a:pPr marL="365760" lvl="1" indent="0">
              <a:lnSpc>
                <a:spcPct val="90000"/>
              </a:lnSpc>
              <a:buNone/>
              <a:defRPr/>
            </a:pPr>
            <a:endParaRPr lang="en-US" sz="2400" dirty="0"/>
          </a:p>
          <a:p>
            <a:pPr>
              <a:lnSpc>
                <a:spcPct val="90000"/>
              </a:lnSpc>
              <a:defRPr/>
            </a:pPr>
            <a:r>
              <a:rPr lang="en-US" sz="2800" dirty="0"/>
              <a:t>Each inmate is given $200 in release funds (commonly referred to as “gate money</a:t>
            </a:r>
            <a:r>
              <a:rPr lang="en-US" sz="2800" dirty="0" smtClean="0"/>
              <a:t>”).</a:t>
            </a:r>
          </a:p>
          <a:p>
            <a:pPr>
              <a:lnSpc>
                <a:spcPct val="90000"/>
              </a:lnSpc>
              <a:defRPr/>
            </a:pPr>
            <a:endParaRPr lang="en-US" sz="2800" dirty="0"/>
          </a:p>
          <a:p>
            <a:pPr>
              <a:lnSpc>
                <a:spcPct val="90000"/>
              </a:lnSpc>
              <a:defRPr/>
            </a:pPr>
            <a:r>
              <a:rPr lang="en-US" sz="2800" dirty="0"/>
              <a:t>The inmate is required to utilize these funds for the purchase of the bus ticket.</a:t>
            </a:r>
          </a:p>
          <a:p>
            <a:endParaRPr lang="en-US" dirty="0"/>
          </a:p>
        </p:txBody>
      </p:sp>
    </p:spTree>
    <p:extLst>
      <p:ext uri="{BB962C8B-B14F-4D97-AF65-F5344CB8AC3E}">
        <p14:creationId xmlns:p14="http://schemas.microsoft.com/office/powerpoint/2010/main" val="20055765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county expect</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39</a:t>
            </a:fld>
            <a:endParaRPr lang="en-US" dirty="0"/>
          </a:p>
        </p:txBody>
      </p:sp>
      <p:sp>
        <p:nvSpPr>
          <p:cNvPr id="4" name="Content Placeholder 3"/>
          <p:cNvSpPr>
            <a:spLocks noGrp="1"/>
          </p:cNvSpPr>
          <p:nvPr>
            <p:ph sz="quarter" idx="1"/>
          </p:nvPr>
        </p:nvSpPr>
        <p:spPr/>
        <p:txBody>
          <a:bodyPr>
            <a:normAutofit/>
          </a:bodyPr>
          <a:lstStyle/>
          <a:p>
            <a:r>
              <a:rPr lang="en-US" sz="2800" dirty="0" smtClean="0"/>
              <a:t>PRCS should have all their reporting instructions and information regarding their supervising entity contact</a:t>
            </a:r>
          </a:p>
          <a:p>
            <a:endParaRPr lang="en-US" sz="2800" dirty="0" smtClean="0"/>
          </a:p>
          <a:p>
            <a:r>
              <a:rPr lang="en-US" sz="2800" dirty="0" smtClean="0"/>
              <a:t>If CDCR mental </a:t>
            </a:r>
            <a:r>
              <a:rPr lang="en-US" sz="2800" dirty="0"/>
              <a:t>health staff advise the custody staff within the prison that an inmate appears to either pose harm to themselves or the public upon release, CDCR  institution staff will advise the county prior to the offender’s release.  </a:t>
            </a:r>
            <a:endParaRPr lang="en-US" sz="2800" dirty="0" smtClean="0"/>
          </a:p>
          <a:p>
            <a:endParaRPr lang="en-US" dirty="0"/>
          </a:p>
        </p:txBody>
      </p:sp>
    </p:spTree>
    <p:extLst>
      <p:ext uri="{BB962C8B-B14F-4D97-AF65-F5344CB8AC3E}">
        <p14:creationId xmlns:p14="http://schemas.microsoft.com/office/powerpoint/2010/main" val="2519848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p:nvPr>
        </p:nvSpPr>
        <p:spPr>
          <a:xfrm>
            <a:off x="1219200" y="76200"/>
            <a:ext cx="7715250" cy="1143000"/>
          </a:xfrm>
        </p:spPr>
        <p:txBody>
          <a:bodyPr>
            <a:normAutofit fontScale="90000"/>
          </a:bodyPr>
          <a:lstStyle/>
          <a:p>
            <a:pPr fontAlgn="auto">
              <a:spcAft>
                <a:spcPts val="0"/>
              </a:spcAft>
              <a:defRPr/>
            </a:pPr>
            <a:r>
              <a:rPr lang="en-US" dirty="0" smtClean="0">
                <a:solidFill>
                  <a:schemeClr val="bg2">
                    <a:lumMod val="50000"/>
                  </a:schemeClr>
                </a:solidFill>
              </a:rPr>
              <a:t>Prior Criminal Justice Reform Proposals</a:t>
            </a:r>
          </a:p>
        </p:txBody>
      </p:sp>
      <p:sp>
        <p:nvSpPr>
          <p:cNvPr id="3" name="Slide Number Placeholder 2"/>
          <p:cNvSpPr>
            <a:spLocks noGrp="1"/>
          </p:cNvSpPr>
          <p:nvPr>
            <p:ph type="sldNum" sz="quarter" idx="12"/>
          </p:nvPr>
        </p:nvSpPr>
        <p:spPr/>
        <p:txBody>
          <a:bodyPr>
            <a:normAutofit fontScale="85000" lnSpcReduction="20000"/>
          </a:bodyPr>
          <a:lstStyle/>
          <a:p>
            <a:pPr>
              <a:defRPr/>
            </a:pPr>
            <a:fld id="{45DF943C-F763-4B67-BDB7-703843C9417F}" type="slidenum">
              <a:rPr lang="en-US"/>
              <a:pPr>
                <a:defRPr/>
              </a:pPr>
              <a:t>4</a:t>
            </a:fld>
            <a:endParaRPr lang="en-US"/>
          </a:p>
        </p:txBody>
      </p:sp>
      <p:sp>
        <p:nvSpPr>
          <p:cNvPr id="20482" name="Rectangle 3"/>
          <p:cNvSpPr>
            <a:spLocks noGrp="1"/>
          </p:cNvSpPr>
          <p:nvPr>
            <p:ph sz="quarter" idx="1"/>
          </p:nvPr>
        </p:nvSpPr>
        <p:spPr>
          <a:xfrm>
            <a:off x="304800" y="1676400"/>
            <a:ext cx="8382000" cy="4648200"/>
          </a:xfrm>
        </p:spPr>
        <p:txBody>
          <a:bodyPr>
            <a:normAutofit fontScale="85000" lnSpcReduction="10000"/>
          </a:bodyPr>
          <a:lstStyle/>
          <a:p>
            <a:pPr>
              <a:lnSpc>
                <a:spcPct val="90000"/>
              </a:lnSpc>
            </a:pPr>
            <a:r>
              <a:rPr lang="en-US" sz="3600" dirty="0" smtClean="0"/>
              <a:t>Eliminate Parole</a:t>
            </a:r>
          </a:p>
          <a:p>
            <a:pPr marL="0" indent="0">
              <a:lnSpc>
                <a:spcPct val="90000"/>
              </a:lnSpc>
              <a:buNone/>
            </a:pPr>
            <a:endParaRPr lang="en-US" sz="3600" dirty="0" smtClean="0"/>
          </a:p>
          <a:p>
            <a:pPr>
              <a:lnSpc>
                <a:spcPct val="90000"/>
              </a:lnSpc>
            </a:pPr>
            <a:r>
              <a:rPr lang="en-US" sz="3600" dirty="0" smtClean="0"/>
              <a:t>Eliminate Parole and Shift to Probation</a:t>
            </a:r>
          </a:p>
          <a:p>
            <a:pPr marL="0" indent="0">
              <a:lnSpc>
                <a:spcPct val="90000"/>
              </a:lnSpc>
              <a:buNone/>
            </a:pPr>
            <a:endParaRPr lang="en-US" sz="3600" dirty="0" smtClean="0"/>
          </a:p>
          <a:p>
            <a:pPr>
              <a:lnSpc>
                <a:spcPct val="90000"/>
              </a:lnSpc>
            </a:pPr>
            <a:r>
              <a:rPr lang="en-US" sz="3600" dirty="0" smtClean="0"/>
              <a:t>Establish State Contract for Local Jail Beds</a:t>
            </a:r>
          </a:p>
          <a:p>
            <a:pPr marL="0" indent="0">
              <a:lnSpc>
                <a:spcPct val="90000"/>
              </a:lnSpc>
              <a:buNone/>
            </a:pPr>
            <a:endParaRPr lang="en-US" sz="3600" dirty="0" smtClean="0"/>
          </a:p>
          <a:p>
            <a:pPr>
              <a:lnSpc>
                <a:spcPct val="90000"/>
              </a:lnSpc>
            </a:pPr>
            <a:r>
              <a:rPr lang="en-US" sz="3600" dirty="0" smtClean="0"/>
              <a:t>Shift Felons with Sentences of Three Years or Less to County Jail</a:t>
            </a:r>
          </a:p>
          <a:p>
            <a:pPr marL="0" indent="0">
              <a:lnSpc>
                <a:spcPct val="90000"/>
              </a:lnSpc>
              <a:buNone/>
            </a:pPr>
            <a:endParaRPr lang="en-US" sz="3600" dirty="0" smtClean="0"/>
          </a:p>
          <a:p>
            <a:pPr>
              <a:lnSpc>
                <a:spcPct val="90000"/>
              </a:lnSpc>
            </a:pPr>
            <a:r>
              <a:rPr lang="en-US" sz="3600" dirty="0" smtClean="0"/>
              <a:t>Create a Sentencing Commission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complex cases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40</a:t>
            </a:fld>
            <a:endParaRPr lang="en-US" dirty="0"/>
          </a:p>
        </p:txBody>
      </p:sp>
      <p:sp>
        <p:nvSpPr>
          <p:cNvPr id="4" name="Content Placeholder 3"/>
          <p:cNvSpPr>
            <a:spLocks noGrp="1"/>
          </p:cNvSpPr>
          <p:nvPr>
            <p:ph sz="quarter" idx="1"/>
          </p:nvPr>
        </p:nvSpPr>
        <p:spPr>
          <a:xfrm>
            <a:off x="612648" y="1600200"/>
            <a:ext cx="8153400" cy="4800600"/>
          </a:xfrm>
        </p:spPr>
        <p:txBody>
          <a:bodyPr>
            <a:normAutofit lnSpcReduction="10000"/>
          </a:bodyPr>
          <a:lstStyle/>
          <a:p>
            <a:r>
              <a:rPr lang="en-US" sz="2800" dirty="0" smtClean="0"/>
              <a:t>If the </a:t>
            </a:r>
            <a:r>
              <a:rPr lang="en-US" sz="2800" dirty="0"/>
              <a:t>county </a:t>
            </a:r>
            <a:r>
              <a:rPr lang="en-US" sz="2800" dirty="0" smtClean="0"/>
              <a:t>identifies </a:t>
            </a:r>
            <a:r>
              <a:rPr lang="en-US" sz="2800" dirty="0"/>
              <a:t>information on the </a:t>
            </a:r>
            <a:r>
              <a:rPr lang="en-US" sz="2800" dirty="0" smtClean="0"/>
              <a:t>611 form regarding an </a:t>
            </a:r>
            <a:r>
              <a:rPr lang="en-US" sz="2800" dirty="0"/>
              <a:t>inmate’s medical or mental health condition, they can contact the designated representative at the </a:t>
            </a:r>
            <a:r>
              <a:rPr lang="en-US" sz="2800" dirty="0" smtClean="0"/>
              <a:t>institution</a:t>
            </a:r>
          </a:p>
          <a:p>
            <a:endParaRPr lang="en-US" sz="2800" dirty="0"/>
          </a:p>
          <a:p>
            <a:r>
              <a:rPr lang="en-US" sz="2800" dirty="0" smtClean="0"/>
              <a:t>May request to move </a:t>
            </a:r>
            <a:r>
              <a:rPr lang="en-US" sz="2800" dirty="0"/>
              <a:t>difficult to transport PRCS to a closer </a:t>
            </a:r>
            <a:r>
              <a:rPr lang="en-US" sz="2800" dirty="0" smtClean="0"/>
              <a:t>CDCR institution to arrange for </a:t>
            </a:r>
            <a:r>
              <a:rPr lang="en-US" sz="2800" dirty="0"/>
              <a:t>county </a:t>
            </a:r>
            <a:r>
              <a:rPr lang="en-US" sz="2800" dirty="0" smtClean="0"/>
              <a:t>pick up</a:t>
            </a:r>
          </a:p>
          <a:p>
            <a:endParaRPr lang="en-US" sz="2800" dirty="0"/>
          </a:p>
          <a:p>
            <a:r>
              <a:rPr lang="en-US" sz="2800" dirty="0"/>
              <a:t>There will be additional work on some of the high need medical/MH inmates</a:t>
            </a:r>
            <a:endParaRPr lang="en-US" dirty="0"/>
          </a:p>
          <a:p>
            <a:endParaRPr lang="en-US" dirty="0"/>
          </a:p>
        </p:txBody>
      </p:sp>
    </p:spTree>
    <p:extLst>
      <p:ext uri="{BB962C8B-B14F-4D97-AF65-F5344CB8AC3E}">
        <p14:creationId xmlns:p14="http://schemas.microsoft.com/office/powerpoint/2010/main" val="21717569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209800"/>
            <a:ext cx="6477000" cy="1828800"/>
          </a:xfrm>
        </p:spPr>
        <p:txBody>
          <a:bodyPr/>
          <a:lstStyle/>
          <a:p>
            <a:r>
              <a:rPr lang="en-US" dirty="0" smtClean="0"/>
              <a:t>BREAK </a:t>
            </a:r>
            <a:r>
              <a:rPr lang="en-US" dirty="0" err="1" smtClean="0"/>
              <a:t>tIME</a:t>
            </a:r>
            <a:endParaRPr lang="en-US" dirty="0"/>
          </a:p>
        </p:txBody>
      </p:sp>
      <p:sp>
        <p:nvSpPr>
          <p:cNvPr id="3" name="Subtitle 2"/>
          <p:cNvSpPr>
            <a:spLocks noGrp="1"/>
          </p:cNvSpPr>
          <p:nvPr>
            <p:ph type="subTitle" idx="1"/>
          </p:nvPr>
        </p:nvSpPr>
        <p:spPr/>
        <p:txBody>
          <a:bodyPr/>
          <a:lstStyle/>
          <a:p>
            <a:r>
              <a:rPr lang="en-US" dirty="0" smtClean="0"/>
              <a:t>10 MINS</a:t>
            </a:r>
            <a:endParaRPr lang="en-US" dirty="0"/>
          </a:p>
        </p:txBody>
      </p:sp>
    </p:spTree>
    <p:extLst>
      <p:ext uri="{BB962C8B-B14F-4D97-AF65-F5344CB8AC3E}">
        <p14:creationId xmlns:p14="http://schemas.microsoft.com/office/powerpoint/2010/main" val="17020823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Supervision, Revocation, Discharge process</a:t>
            </a:r>
            <a:endParaRPr lang="en-US" dirty="0"/>
          </a:p>
        </p:txBody>
      </p:sp>
      <p:sp>
        <p:nvSpPr>
          <p:cNvPr id="3" name="Title 2"/>
          <p:cNvSpPr>
            <a:spLocks noGrp="1"/>
          </p:cNvSpPr>
          <p:nvPr>
            <p:ph type="title"/>
          </p:nvPr>
        </p:nvSpPr>
        <p:spPr/>
        <p:txBody>
          <a:bodyPr/>
          <a:lstStyle/>
          <a:p>
            <a:r>
              <a:rPr lang="en-US" dirty="0" smtClean="0"/>
              <a:t>Now PRCS is in your county</a:t>
            </a:r>
            <a:endParaRPr lang="en-US" dirty="0"/>
          </a:p>
        </p:txBody>
      </p:sp>
      <p:sp>
        <p:nvSpPr>
          <p:cNvPr id="4" name="Slide Number Placeholder 3"/>
          <p:cNvSpPr>
            <a:spLocks noGrp="1"/>
          </p:cNvSpPr>
          <p:nvPr>
            <p:ph type="sldNum" sz="quarter" idx="11"/>
          </p:nvPr>
        </p:nvSpPr>
        <p:spPr/>
        <p:txBody>
          <a:bodyPr/>
          <a:lstStyle/>
          <a:p>
            <a:pPr>
              <a:defRPr/>
            </a:pPr>
            <a:fld id="{D9B0E723-D67C-41E5-B9B4-F3EE47808086}" type="slidenum">
              <a:rPr lang="en-US" smtClean="0"/>
              <a:pPr>
                <a:defRPr/>
              </a:pPr>
              <a:t>42</a:t>
            </a:fld>
            <a:endParaRPr lang="en-US"/>
          </a:p>
        </p:txBody>
      </p:sp>
    </p:spTree>
    <p:extLst>
      <p:ext uri="{BB962C8B-B14F-4D97-AF65-F5344CB8AC3E}">
        <p14:creationId xmlns:p14="http://schemas.microsoft.com/office/powerpoint/2010/main" val="2781314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normAutofit/>
          </a:bodyPr>
          <a:lstStyle/>
          <a:p>
            <a:pPr fontAlgn="auto">
              <a:spcAft>
                <a:spcPts val="0"/>
              </a:spcAft>
              <a:defRPr/>
            </a:pPr>
            <a:r>
              <a:rPr lang="en-US" sz="4900" dirty="0" smtClean="0">
                <a:solidFill>
                  <a:schemeClr val="tx2">
                    <a:satMod val="130000"/>
                  </a:schemeClr>
                </a:solidFill>
              </a:rPr>
              <a:t>PRCS Supervision</a:t>
            </a:r>
          </a:p>
        </p:txBody>
      </p:sp>
      <p:sp>
        <p:nvSpPr>
          <p:cNvPr id="3" name="Slide Number Placeholder 2"/>
          <p:cNvSpPr>
            <a:spLocks noGrp="1"/>
          </p:cNvSpPr>
          <p:nvPr>
            <p:ph type="sldNum" sz="quarter" idx="12"/>
          </p:nvPr>
        </p:nvSpPr>
        <p:spPr/>
        <p:txBody>
          <a:bodyPr>
            <a:normAutofit fontScale="85000" lnSpcReduction="20000"/>
          </a:bodyPr>
          <a:lstStyle/>
          <a:p>
            <a:pPr>
              <a:defRPr/>
            </a:pPr>
            <a:fld id="{7E13750B-A091-4BD3-BEF6-6BE57241BB95}" type="slidenum">
              <a:rPr lang="en-US"/>
              <a:pPr>
                <a:defRPr/>
              </a:pPr>
              <a:t>43</a:t>
            </a:fld>
            <a:endParaRPr lang="en-US"/>
          </a:p>
        </p:txBody>
      </p:sp>
      <p:sp>
        <p:nvSpPr>
          <p:cNvPr id="31746" name="Content Placeholder 2"/>
          <p:cNvSpPr>
            <a:spLocks noGrp="1"/>
          </p:cNvSpPr>
          <p:nvPr>
            <p:ph sz="quarter" idx="1"/>
          </p:nvPr>
        </p:nvSpPr>
        <p:spPr>
          <a:xfrm>
            <a:off x="533400" y="1524000"/>
            <a:ext cx="8077200" cy="4800600"/>
          </a:xfrm>
        </p:spPr>
        <p:txBody>
          <a:bodyPr>
            <a:normAutofit fontScale="92500" lnSpcReduction="20000"/>
          </a:bodyPr>
          <a:lstStyle/>
          <a:p>
            <a:pPr marL="365760" indent="-283464" fontAlgn="auto">
              <a:spcAft>
                <a:spcPts val="0"/>
              </a:spcAft>
              <a:buFont typeface="Wingdings 2"/>
              <a:buChar char=""/>
              <a:defRPr/>
            </a:pPr>
            <a:r>
              <a:rPr lang="en-US" sz="2400" dirty="0" smtClean="0"/>
              <a:t>Supervision levels and case plans not mandated by statute but determined by supervising agency (probation department) </a:t>
            </a:r>
          </a:p>
          <a:p>
            <a:pPr marL="640080" lvl="1" indent="-237744" fontAlgn="auto">
              <a:spcAft>
                <a:spcPts val="0"/>
              </a:spcAft>
              <a:buFont typeface="Verdana"/>
              <a:buChar char="◦"/>
              <a:defRPr/>
            </a:pPr>
            <a:r>
              <a:rPr lang="en-US" sz="2200" dirty="0" smtClean="0"/>
              <a:t>General statutory conditions to be agreed to by offender prior to release from prison </a:t>
            </a:r>
          </a:p>
          <a:p>
            <a:pPr marL="914400" lvl="2" indent="-237744">
              <a:buFont typeface="Verdana"/>
              <a:buChar char="◦"/>
              <a:defRPr/>
            </a:pPr>
            <a:r>
              <a:rPr lang="en-US" dirty="0" smtClean="0">
                <a:solidFill>
                  <a:schemeClr val="accent4">
                    <a:lumMod val="50000"/>
                  </a:schemeClr>
                </a:solidFill>
              </a:rPr>
              <a:t>Permits CDCR to hold inmate until credits exhausted until </a:t>
            </a:r>
            <a:r>
              <a:rPr lang="en-US" sz="2000" dirty="0" smtClean="0">
                <a:solidFill>
                  <a:schemeClr val="accent4">
                    <a:lumMod val="50000"/>
                  </a:schemeClr>
                </a:solidFill>
              </a:rPr>
              <a:t>they sign</a:t>
            </a:r>
          </a:p>
          <a:p>
            <a:pPr marL="914400" lvl="2" indent="-237744">
              <a:buFont typeface="Verdana"/>
              <a:buChar char="◦"/>
              <a:defRPr/>
            </a:pPr>
            <a:r>
              <a:rPr lang="en-US" dirty="0" smtClean="0">
                <a:solidFill>
                  <a:schemeClr val="accent4">
                    <a:lumMod val="50000"/>
                  </a:schemeClr>
                </a:solidFill>
              </a:rPr>
              <a:t>Adds term that they may be arrested by peace officer or probation officer with or without a warrant when there is PC for violation</a:t>
            </a:r>
          </a:p>
          <a:p>
            <a:pPr marL="914400" lvl="2" indent="-237744">
              <a:buFont typeface="Verdana"/>
              <a:buChar char="◦"/>
              <a:defRPr/>
            </a:pPr>
            <a:endParaRPr lang="en-US" dirty="0" smtClean="0">
              <a:solidFill>
                <a:schemeClr val="accent4">
                  <a:lumMod val="50000"/>
                </a:schemeClr>
              </a:solidFill>
            </a:endParaRPr>
          </a:p>
          <a:p>
            <a:pPr marL="640080" lvl="1" indent="-237744" fontAlgn="auto">
              <a:spcAft>
                <a:spcPts val="0"/>
              </a:spcAft>
              <a:buFont typeface="Verdana"/>
              <a:buChar char="◦"/>
              <a:defRPr/>
            </a:pPr>
            <a:r>
              <a:rPr lang="en-US" sz="2200" dirty="0" smtClean="0"/>
              <a:t>Supervising agency may send special conditions to CDCR prior to release – must have a nexus to the offender  </a:t>
            </a:r>
          </a:p>
          <a:p>
            <a:pPr marL="914400" lvl="2" indent="-237744">
              <a:buFont typeface="Verdana"/>
              <a:buChar char="◦"/>
              <a:defRPr/>
            </a:pPr>
            <a:r>
              <a:rPr lang="en-US" dirty="0">
                <a:solidFill>
                  <a:schemeClr val="accent4">
                    <a:lumMod val="50000"/>
                  </a:schemeClr>
                </a:solidFill>
              </a:rPr>
              <a:t>Explicitly authorizes EM as possible </a:t>
            </a:r>
            <a:r>
              <a:rPr lang="en-US" dirty="0" smtClean="0">
                <a:solidFill>
                  <a:schemeClr val="accent4">
                    <a:lumMod val="50000"/>
                  </a:schemeClr>
                </a:solidFill>
              </a:rPr>
              <a:t>condition</a:t>
            </a:r>
          </a:p>
          <a:p>
            <a:pPr marL="914400" lvl="2" indent="-237744">
              <a:buFont typeface="Verdana"/>
              <a:buChar char="◦"/>
              <a:defRPr/>
            </a:pPr>
            <a:r>
              <a:rPr lang="en-US" sz="2000" dirty="0" smtClean="0">
                <a:solidFill>
                  <a:schemeClr val="accent4">
                    <a:lumMod val="50000"/>
                  </a:schemeClr>
                </a:solidFill>
              </a:rPr>
              <a:t>May want to add restitution provisions</a:t>
            </a:r>
          </a:p>
        </p:txBody>
      </p:sp>
    </p:spTree>
    <p:extLst>
      <p:ext uri="{BB962C8B-B14F-4D97-AF65-F5344CB8AC3E}">
        <p14:creationId xmlns:p14="http://schemas.microsoft.com/office/powerpoint/2010/main" val="7646884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satMod val="130000"/>
                  </a:schemeClr>
                </a:solidFill>
              </a:rPr>
              <a:t>PRCS Supervision</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44</a:t>
            </a:fld>
            <a:endParaRPr lang="en-US" dirty="0"/>
          </a:p>
        </p:txBody>
      </p:sp>
      <p:sp>
        <p:nvSpPr>
          <p:cNvPr id="4" name="Content Placeholder 3"/>
          <p:cNvSpPr>
            <a:spLocks noGrp="1"/>
          </p:cNvSpPr>
          <p:nvPr>
            <p:ph sz="quarter" idx="1"/>
          </p:nvPr>
        </p:nvSpPr>
        <p:spPr>
          <a:xfrm>
            <a:off x="381000" y="1600200"/>
            <a:ext cx="8385048" cy="4876800"/>
          </a:xfrm>
        </p:spPr>
        <p:txBody>
          <a:bodyPr>
            <a:normAutofit fontScale="92500" lnSpcReduction="10000"/>
          </a:bodyPr>
          <a:lstStyle/>
          <a:p>
            <a:pPr marL="274320" lvl="1">
              <a:buClr>
                <a:schemeClr val="accent1"/>
              </a:buClr>
              <a:buSzPct val="85000"/>
              <a:buFont typeface="Wingdings 2"/>
              <a:buChar char=""/>
            </a:pPr>
            <a:r>
              <a:rPr lang="en-US" dirty="0"/>
              <a:t>Supervising agency </a:t>
            </a:r>
            <a:r>
              <a:rPr lang="en-US" dirty="0" smtClean="0"/>
              <a:t>has </a:t>
            </a:r>
            <a:r>
              <a:rPr lang="en-US" dirty="0"/>
              <a:t>authority to handle all intermediate sanctions without court involvement, up to and including flash incarceration (up to 10 consecutive days)</a:t>
            </a:r>
          </a:p>
          <a:p>
            <a:pPr lvl="1"/>
            <a:r>
              <a:rPr lang="en-US" dirty="0" smtClean="0"/>
              <a:t>Flash incarceration is not subject to credits</a:t>
            </a:r>
          </a:p>
          <a:p>
            <a:pPr lvl="1"/>
            <a:r>
              <a:rPr lang="en-US" dirty="0" smtClean="0">
                <a:solidFill>
                  <a:srgbClr val="00B050"/>
                </a:solidFill>
              </a:rPr>
              <a:t>Not in statute, but CDCR meets the legal requirement of a probable cause “review” process by ensuring within 48 hours a paper review by a supervising agent to validate the arresting agents decision</a:t>
            </a:r>
          </a:p>
          <a:p>
            <a:pPr lvl="1"/>
            <a:r>
              <a:rPr lang="en-US" dirty="0" smtClean="0"/>
              <a:t>Authorizes any peace officer to arrest for violation with PC but only supervising entity can seek a warrant </a:t>
            </a:r>
          </a:p>
          <a:p>
            <a:pPr lvl="1"/>
            <a:r>
              <a:rPr lang="en-US" dirty="0" smtClean="0"/>
              <a:t>Tolls the PRCS time for absconders if warrant outstanding</a:t>
            </a:r>
            <a:endParaRPr lang="en-US" dirty="0"/>
          </a:p>
        </p:txBody>
      </p:sp>
    </p:spTree>
    <p:extLst>
      <p:ext uri="{BB962C8B-B14F-4D97-AF65-F5344CB8AC3E}">
        <p14:creationId xmlns:p14="http://schemas.microsoft.com/office/powerpoint/2010/main" val="9437973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PRCS Supervision</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4336DF4F-CA29-4477-866E-E0635CC89AA3}" type="slidenum">
              <a:rPr lang="en-US" smtClean="0"/>
              <a:pPr>
                <a:defRPr/>
              </a:pPr>
              <a:t>45</a:t>
            </a:fld>
            <a:endParaRPr lang="en-US" dirty="0"/>
          </a:p>
        </p:txBody>
      </p:sp>
      <p:sp>
        <p:nvSpPr>
          <p:cNvPr id="4" name="Content Placeholder 3"/>
          <p:cNvSpPr>
            <a:spLocks noGrp="1"/>
          </p:cNvSpPr>
          <p:nvPr>
            <p:ph sz="quarter" idx="1"/>
          </p:nvPr>
        </p:nvSpPr>
        <p:spPr>
          <a:xfrm>
            <a:off x="612648" y="1600200"/>
            <a:ext cx="8153400" cy="4648200"/>
          </a:xfrm>
        </p:spPr>
        <p:txBody>
          <a:bodyPr>
            <a:normAutofit lnSpcReduction="10000"/>
          </a:bodyPr>
          <a:lstStyle/>
          <a:p>
            <a:r>
              <a:rPr lang="en-US" dirty="0"/>
              <a:t>Authorizes any peace officer to arrest for violation with PC but only supervising entity can seek a warrant </a:t>
            </a:r>
            <a:endParaRPr lang="en-US" dirty="0" smtClean="0"/>
          </a:p>
          <a:p>
            <a:pPr lvl="1"/>
            <a:r>
              <a:rPr lang="en-US" dirty="0" smtClean="0">
                <a:solidFill>
                  <a:schemeClr val="accent4">
                    <a:lumMod val="50000"/>
                  </a:schemeClr>
                </a:solidFill>
              </a:rPr>
              <a:t>This waiver was added to the terms and conditions</a:t>
            </a:r>
          </a:p>
          <a:p>
            <a:pPr lvl="1"/>
            <a:r>
              <a:rPr lang="en-US" dirty="0" smtClean="0">
                <a:solidFill>
                  <a:schemeClr val="accent4">
                    <a:lumMod val="50000"/>
                  </a:schemeClr>
                </a:solidFill>
              </a:rPr>
              <a:t>Peace officer must bring the person before the supervising entity for approval to hold (either under flash or starting a revocation proceeding)</a:t>
            </a:r>
          </a:p>
          <a:p>
            <a:pPr lvl="1"/>
            <a:endParaRPr lang="en-US" dirty="0" smtClean="0"/>
          </a:p>
          <a:p>
            <a:r>
              <a:rPr lang="en-US" dirty="0" smtClean="0"/>
              <a:t>Tolls </a:t>
            </a:r>
            <a:r>
              <a:rPr lang="en-US" dirty="0"/>
              <a:t>the PRCS time for absconders if warrant outstanding</a:t>
            </a:r>
          </a:p>
          <a:p>
            <a:endParaRPr lang="en-US" dirty="0"/>
          </a:p>
        </p:txBody>
      </p:sp>
    </p:spTree>
    <p:extLst>
      <p:ext uri="{BB962C8B-B14F-4D97-AF65-F5344CB8AC3E}">
        <p14:creationId xmlns:p14="http://schemas.microsoft.com/office/powerpoint/2010/main" val="13554558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fontAlgn="auto">
              <a:spcAft>
                <a:spcPts val="0"/>
              </a:spcAft>
              <a:defRPr/>
            </a:pPr>
            <a:r>
              <a:rPr lang="en-US" smtClean="0">
                <a:solidFill>
                  <a:schemeClr val="tx2">
                    <a:satMod val="130000"/>
                  </a:schemeClr>
                </a:solidFill>
              </a:rPr>
              <a:t>PRCS Revocation Process</a:t>
            </a:r>
          </a:p>
        </p:txBody>
      </p:sp>
      <p:sp>
        <p:nvSpPr>
          <p:cNvPr id="3" name="Slide Number Placeholder 2"/>
          <p:cNvSpPr>
            <a:spLocks noGrp="1"/>
          </p:cNvSpPr>
          <p:nvPr>
            <p:ph type="sldNum" sz="quarter" idx="12"/>
          </p:nvPr>
        </p:nvSpPr>
        <p:spPr/>
        <p:txBody>
          <a:bodyPr>
            <a:normAutofit fontScale="85000" lnSpcReduction="20000"/>
          </a:bodyPr>
          <a:lstStyle/>
          <a:p>
            <a:pPr>
              <a:defRPr/>
            </a:pPr>
            <a:fld id="{83334921-D73E-4A19-82CE-3087BD79C346}" type="slidenum">
              <a:rPr lang="en-US"/>
              <a:pPr>
                <a:defRPr/>
              </a:pPr>
              <a:t>46</a:t>
            </a:fld>
            <a:endParaRPr lang="en-US"/>
          </a:p>
        </p:txBody>
      </p:sp>
      <p:sp>
        <p:nvSpPr>
          <p:cNvPr id="32770" name="Content Placeholder 2"/>
          <p:cNvSpPr>
            <a:spLocks noGrp="1"/>
          </p:cNvSpPr>
          <p:nvPr>
            <p:ph sz="quarter" idx="1"/>
          </p:nvPr>
        </p:nvSpPr>
        <p:spPr>
          <a:xfrm>
            <a:off x="381000" y="1552433"/>
            <a:ext cx="8248650" cy="5334000"/>
          </a:xfrm>
        </p:spPr>
        <p:txBody>
          <a:bodyPr>
            <a:normAutofit fontScale="92500" lnSpcReduction="10000"/>
          </a:bodyPr>
          <a:lstStyle/>
          <a:p>
            <a:pPr marL="365760" indent="-283464" fontAlgn="auto">
              <a:lnSpc>
                <a:spcPct val="90000"/>
              </a:lnSpc>
              <a:spcAft>
                <a:spcPts val="0"/>
              </a:spcAft>
              <a:buFont typeface="Wingdings 2"/>
              <a:buChar char=""/>
              <a:defRPr/>
            </a:pPr>
            <a:r>
              <a:rPr lang="en-US" dirty="0" smtClean="0"/>
              <a:t>Only supervising agency can petition for revocation</a:t>
            </a:r>
          </a:p>
          <a:p>
            <a:pPr marL="82296" indent="0" fontAlgn="auto">
              <a:lnSpc>
                <a:spcPct val="90000"/>
              </a:lnSpc>
              <a:spcAft>
                <a:spcPts val="0"/>
              </a:spcAft>
              <a:buNone/>
              <a:defRPr/>
            </a:pPr>
            <a:endParaRPr lang="en-US" dirty="0" smtClean="0"/>
          </a:p>
          <a:p>
            <a:pPr marL="365760" indent="-283464" fontAlgn="auto">
              <a:lnSpc>
                <a:spcPct val="90000"/>
              </a:lnSpc>
              <a:spcAft>
                <a:spcPts val="0"/>
              </a:spcAft>
              <a:buFont typeface="Wingdings 2"/>
              <a:buChar char=""/>
              <a:defRPr/>
            </a:pPr>
            <a:r>
              <a:rPr lang="en-US" dirty="0" smtClean="0"/>
              <a:t>Each supervising agency must establish an assessment process to review applicability of intermediate sanctions authorized by law prior to filing a petition </a:t>
            </a:r>
          </a:p>
          <a:p>
            <a:pPr marL="82296" indent="0" fontAlgn="auto">
              <a:lnSpc>
                <a:spcPct val="90000"/>
              </a:lnSpc>
              <a:spcAft>
                <a:spcPts val="0"/>
              </a:spcAft>
              <a:buNone/>
              <a:defRPr/>
            </a:pPr>
            <a:endParaRPr lang="en-US" dirty="0" smtClean="0"/>
          </a:p>
          <a:p>
            <a:pPr marL="365760" indent="-283464" fontAlgn="auto">
              <a:lnSpc>
                <a:spcPct val="90000"/>
              </a:lnSpc>
              <a:spcAft>
                <a:spcPts val="0"/>
              </a:spcAft>
              <a:buFont typeface="Wingdings 2"/>
              <a:buChar char=""/>
              <a:defRPr/>
            </a:pPr>
            <a:r>
              <a:rPr lang="en-US" dirty="0" smtClean="0"/>
              <a:t>Revocations capped at 180 days per event</a:t>
            </a:r>
          </a:p>
          <a:p>
            <a:pPr marL="640080" lvl="1" indent="-237744" fontAlgn="auto">
              <a:lnSpc>
                <a:spcPct val="90000"/>
              </a:lnSpc>
              <a:spcAft>
                <a:spcPts val="0"/>
              </a:spcAft>
              <a:buFont typeface="Verdana"/>
              <a:buChar char="◦"/>
              <a:defRPr/>
            </a:pPr>
            <a:r>
              <a:rPr lang="en-US" dirty="0" smtClean="0"/>
              <a:t>Jail only, no return to prison, custody credits apply</a:t>
            </a:r>
          </a:p>
          <a:p>
            <a:pPr marL="402336" lvl="1" indent="0" fontAlgn="auto">
              <a:lnSpc>
                <a:spcPct val="90000"/>
              </a:lnSpc>
              <a:spcAft>
                <a:spcPts val="0"/>
              </a:spcAft>
              <a:buNone/>
              <a:defRPr/>
            </a:pPr>
            <a:endParaRPr lang="en-US" dirty="0" smtClean="0"/>
          </a:p>
          <a:p>
            <a:pPr marL="365760" indent="-283464" fontAlgn="auto">
              <a:lnSpc>
                <a:spcPct val="90000"/>
              </a:lnSpc>
              <a:spcAft>
                <a:spcPts val="0"/>
              </a:spcAft>
              <a:buFont typeface="Wingdings 2"/>
              <a:buChar char=""/>
              <a:defRPr/>
            </a:pPr>
            <a:r>
              <a:rPr lang="en-US" dirty="0"/>
              <a:t>At completion of revocation time, </a:t>
            </a:r>
            <a:r>
              <a:rPr lang="en-US" dirty="0" smtClean="0"/>
              <a:t>offenders return </a:t>
            </a:r>
            <a:r>
              <a:rPr lang="en-US" dirty="0"/>
              <a:t>to </a:t>
            </a:r>
            <a:r>
              <a:rPr lang="en-US" dirty="0" smtClean="0"/>
              <a:t>PRCS (if </a:t>
            </a:r>
            <a:r>
              <a:rPr lang="en-US" dirty="0"/>
              <a:t>they were revoked and </a:t>
            </a:r>
            <a:r>
              <a:rPr lang="en-US" dirty="0" smtClean="0"/>
              <a:t>reinstated) </a:t>
            </a:r>
            <a:r>
              <a:rPr lang="en-US" dirty="0"/>
              <a:t>if there is available time left on the </a:t>
            </a:r>
            <a:r>
              <a:rPr lang="en-US" dirty="0" smtClean="0"/>
              <a:t>three-year tail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p:txBody>
          <a:bodyPr/>
          <a:lstStyle/>
          <a:p>
            <a:pPr fontAlgn="auto">
              <a:spcAft>
                <a:spcPts val="0"/>
              </a:spcAft>
              <a:defRPr/>
            </a:pPr>
            <a:r>
              <a:rPr lang="en-US" smtClean="0">
                <a:solidFill>
                  <a:schemeClr val="tx2">
                    <a:satMod val="130000"/>
                  </a:schemeClr>
                </a:solidFill>
              </a:rPr>
              <a:t>The Judiciary’s Role in PRCS</a:t>
            </a:r>
          </a:p>
        </p:txBody>
      </p:sp>
      <p:sp>
        <p:nvSpPr>
          <p:cNvPr id="3" name="Slide Number Placeholder 2"/>
          <p:cNvSpPr>
            <a:spLocks noGrp="1"/>
          </p:cNvSpPr>
          <p:nvPr>
            <p:ph type="sldNum" sz="quarter" idx="12"/>
          </p:nvPr>
        </p:nvSpPr>
        <p:spPr/>
        <p:txBody>
          <a:bodyPr>
            <a:normAutofit fontScale="85000" lnSpcReduction="20000"/>
          </a:bodyPr>
          <a:lstStyle/>
          <a:p>
            <a:pPr>
              <a:defRPr/>
            </a:pPr>
            <a:fld id="{80FDE61F-0B5E-4FE2-A91A-4EE46BD01D86}" type="slidenum">
              <a:rPr lang="en-US"/>
              <a:pPr>
                <a:defRPr/>
              </a:pPr>
              <a:t>47</a:t>
            </a:fld>
            <a:endParaRPr lang="en-US"/>
          </a:p>
        </p:txBody>
      </p:sp>
      <p:sp>
        <p:nvSpPr>
          <p:cNvPr id="33794" name="Rectangle 3"/>
          <p:cNvSpPr>
            <a:spLocks noGrp="1"/>
          </p:cNvSpPr>
          <p:nvPr>
            <p:ph sz="quarter" idx="1"/>
          </p:nvPr>
        </p:nvSpPr>
        <p:spPr>
          <a:xfrm>
            <a:off x="457200" y="1600200"/>
            <a:ext cx="8305800" cy="5181600"/>
          </a:xfrm>
        </p:spPr>
        <p:txBody>
          <a:bodyPr>
            <a:noAutofit/>
          </a:bodyPr>
          <a:lstStyle/>
          <a:p>
            <a:pPr marL="365760" indent="-283464" fontAlgn="auto">
              <a:lnSpc>
                <a:spcPct val="90000"/>
              </a:lnSpc>
              <a:spcAft>
                <a:spcPts val="0"/>
              </a:spcAft>
              <a:buFont typeface="Wingdings 2"/>
              <a:buChar char=""/>
              <a:defRPr/>
            </a:pPr>
            <a:r>
              <a:rPr lang="en-US" sz="2000" dirty="0" smtClean="0"/>
              <a:t>Judicial Council is to adopt rules of court and forms to handle final revocation process</a:t>
            </a:r>
          </a:p>
          <a:p>
            <a:pPr marL="82296" indent="0" fontAlgn="auto">
              <a:lnSpc>
                <a:spcPct val="90000"/>
              </a:lnSpc>
              <a:spcAft>
                <a:spcPts val="0"/>
              </a:spcAft>
              <a:buNone/>
              <a:defRPr/>
            </a:pPr>
            <a:endParaRPr lang="en-US" sz="2000" dirty="0" smtClean="0"/>
          </a:p>
          <a:p>
            <a:pPr marL="365760" indent="-283464" fontAlgn="auto">
              <a:lnSpc>
                <a:spcPct val="90000"/>
              </a:lnSpc>
              <a:spcAft>
                <a:spcPts val="0"/>
              </a:spcAft>
              <a:buFont typeface="Wingdings 2"/>
              <a:buChar char=""/>
              <a:defRPr/>
            </a:pPr>
            <a:r>
              <a:rPr lang="en-US" sz="2000" dirty="0" smtClean="0"/>
              <a:t>Courts’ involvement starts with filing of a petition for final revocation of supervision</a:t>
            </a:r>
          </a:p>
          <a:p>
            <a:pPr marL="82296" indent="0" fontAlgn="auto">
              <a:lnSpc>
                <a:spcPct val="90000"/>
              </a:lnSpc>
              <a:spcAft>
                <a:spcPts val="0"/>
              </a:spcAft>
              <a:buNone/>
              <a:defRPr/>
            </a:pPr>
            <a:endParaRPr lang="en-US" sz="2000" dirty="0" smtClean="0"/>
          </a:p>
          <a:p>
            <a:pPr marL="365760" indent="-283464" fontAlgn="auto">
              <a:lnSpc>
                <a:spcPct val="90000"/>
              </a:lnSpc>
              <a:spcAft>
                <a:spcPts val="0"/>
              </a:spcAft>
              <a:buFont typeface="Wingdings 2"/>
              <a:buChar char=""/>
              <a:defRPr/>
            </a:pPr>
            <a:r>
              <a:rPr lang="en-US" sz="2000" dirty="0" smtClean="0"/>
              <a:t>Prior to filing petition, supervising agency must assess and determine that intermediate sanctions are inappropriate </a:t>
            </a:r>
          </a:p>
          <a:p>
            <a:pPr marL="82296" indent="0" fontAlgn="auto">
              <a:lnSpc>
                <a:spcPct val="90000"/>
              </a:lnSpc>
              <a:spcAft>
                <a:spcPts val="0"/>
              </a:spcAft>
              <a:buNone/>
              <a:defRPr/>
            </a:pPr>
            <a:endParaRPr lang="en-US" sz="2000" dirty="0" smtClean="0"/>
          </a:p>
          <a:p>
            <a:pPr marL="365760" indent="-283464" fontAlgn="auto">
              <a:lnSpc>
                <a:spcPct val="90000"/>
              </a:lnSpc>
              <a:spcAft>
                <a:spcPts val="0"/>
              </a:spcAft>
              <a:buFont typeface="Wingdings 2"/>
              <a:buChar char=""/>
              <a:defRPr/>
            </a:pPr>
            <a:r>
              <a:rPr lang="en-US" sz="2000" dirty="0" smtClean="0"/>
              <a:t>Courts will be authorized to appoint hearing officers for these cases</a:t>
            </a:r>
          </a:p>
          <a:p>
            <a:pPr marL="82296" indent="0" fontAlgn="auto">
              <a:lnSpc>
                <a:spcPct val="90000"/>
              </a:lnSpc>
              <a:spcAft>
                <a:spcPts val="0"/>
              </a:spcAft>
              <a:buNone/>
              <a:defRPr/>
            </a:pPr>
            <a:endParaRPr lang="en-US" sz="2000" dirty="0" smtClean="0"/>
          </a:p>
          <a:p>
            <a:pPr marL="365760" indent="-283464" fontAlgn="auto">
              <a:lnSpc>
                <a:spcPct val="90000"/>
              </a:lnSpc>
              <a:spcAft>
                <a:spcPts val="0"/>
              </a:spcAft>
              <a:buFont typeface="Wingdings 2"/>
              <a:buChar char=""/>
              <a:defRPr/>
            </a:pPr>
            <a:r>
              <a:rPr lang="en-US" sz="2000" dirty="0" smtClean="0"/>
              <a:t>Hearing officers may modify conditions, revoke to jail (not prison) for up to 180 days, or refer to an evidence-based program such as a reentry court </a:t>
            </a:r>
          </a:p>
          <a:p>
            <a:pPr marL="82296" indent="0" fontAlgn="auto">
              <a:lnSpc>
                <a:spcPct val="90000"/>
              </a:lnSpc>
              <a:spcAft>
                <a:spcPts val="0"/>
              </a:spcAft>
              <a:buFont typeface="Wingdings 2"/>
              <a:buNone/>
              <a:defRPr/>
            </a:pPr>
            <a:endParaRPr lang="en-US" sz="24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xfrm>
            <a:off x="1295400" y="274638"/>
            <a:ext cx="7639050" cy="1143000"/>
          </a:xfrm>
        </p:spPr>
        <p:txBody>
          <a:bodyPr/>
          <a:lstStyle/>
          <a:p>
            <a:pPr algn="ctr" fontAlgn="auto">
              <a:spcAft>
                <a:spcPts val="0"/>
              </a:spcAft>
              <a:defRPr/>
            </a:pPr>
            <a:r>
              <a:rPr lang="en-US" sz="6600" dirty="0" smtClean="0">
                <a:solidFill>
                  <a:srgbClr val="C00000"/>
                </a:solidFill>
              </a:rPr>
              <a:t>MYTH</a:t>
            </a:r>
          </a:p>
        </p:txBody>
      </p:sp>
      <p:sp>
        <p:nvSpPr>
          <p:cNvPr id="51204" name="Rectangle 4"/>
          <p:cNvSpPr>
            <a:spLocks noGrp="1"/>
          </p:cNvSpPr>
          <p:nvPr>
            <p:ph sz="quarter" idx="1"/>
          </p:nvPr>
        </p:nvSpPr>
        <p:spPr>
          <a:xfrm>
            <a:off x="1295400" y="1752600"/>
            <a:ext cx="7467600" cy="1752600"/>
          </a:xfrm>
        </p:spPr>
        <p:txBody>
          <a:bodyPr>
            <a:normAutofit lnSpcReduction="10000"/>
          </a:bodyPr>
          <a:lstStyle/>
          <a:p>
            <a:pPr marL="365760" indent="-283464" fontAlgn="auto">
              <a:spcAft>
                <a:spcPts val="0"/>
              </a:spcAft>
              <a:buFont typeface="Wingdings 2"/>
              <a:buChar char=""/>
              <a:defRPr/>
            </a:pPr>
            <a:r>
              <a:rPr lang="en-US" sz="3200" b="1" dirty="0" smtClean="0">
                <a:effectLst>
                  <a:outerShdw blurRad="38100" dist="38100" dir="2700000" algn="tl">
                    <a:srgbClr val="000000">
                      <a:alpha val="43137"/>
                    </a:srgbClr>
                  </a:outerShdw>
                </a:effectLst>
              </a:rPr>
              <a:t>The sanction for a revocation of traditional adult probation is now capped at 180 days in jail.  </a:t>
            </a:r>
          </a:p>
          <a:p>
            <a:pPr marL="365760" indent="-283464" fontAlgn="auto">
              <a:spcAft>
                <a:spcPts val="0"/>
              </a:spcAft>
              <a:buFont typeface="Wingdings 2" pitchFamily="18" charset="2"/>
              <a:buNone/>
              <a:defRPr/>
            </a:pPr>
            <a:endParaRPr lang="en-US" sz="3200" b="1" dirty="0" smtClean="0">
              <a:effectLst>
                <a:outerShdw blurRad="38100" dist="38100" dir="2700000" algn="tl">
                  <a:srgbClr val="000000">
                    <a:alpha val="43137"/>
                  </a:srgbClr>
                </a:outerShdw>
              </a:effectLst>
            </a:endParaRPr>
          </a:p>
        </p:txBody>
      </p:sp>
      <p:sp>
        <p:nvSpPr>
          <p:cNvPr id="57347" name="Rectangle 5"/>
          <p:cNvSpPr>
            <a:spLocks noGrp="1"/>
          </p:cNvSpPr>
          <p:nvPr>
            <p:ph sz="quarter" idx="2"/>
          </p:nvPr>
        </p:nvSpPr>
        <p:spPr>
          <a:xfrm>
            <a:off x="1371600" y="4267200"/>
            <a:ext cx="7315200" cy="2057400"/>
          </a:xfrm>
        </p:spPr>
        <p:txBody>
          <a:bodyPr>
            <a:normAutofit lnSpcReduction="10000"/>
          </a:bodyPr>
          <a:lstStyle/>
          <a:p>
            <a:pPr lvl="1"/>
            <a:r>
              <a:rPr lang="en-US" smtClean="0"/>
              <a:t>No. Realignment does not affect felony probation sanctions. Persons on felony probation for an offense that is ineligible for prison cannot be revoked to state prison, but will serve their revocation in county jail.</a:t>
            </a:r>
          </a:p>
          <a:p>
            <a:endParaRPr lang="en-US" sz="2200" smtClean="0"/>
          </a:p>
        </p:txBody>
      </p:sp>
      <p:sp>
        <p:nvSpPr>
          <p:cNvPr id="3" name="Slide Number Placeholder 2"/>
          <p:cNvSpPr>
            <a:spLocks noGrp="1"/>
          </p:cNvSpPr>
          <p:nvPr>
            <p:ph type="sldNum" sz="quarter" idx="16"/>
          </p:nvPr>
        </p:nvSpPr>
        <p:spPr/>
        <p:txBody>
          <a:bodyPr>
            <a:normAutofit fontScale="85000" lnSpcReduction="20000"/>
          </a:bodyPr>
          <a:lstStyle/>
          <a:p>
            <a:pPr>
              <a:defRPr/>
            </a:pPr>
            <a:fld id="{0388996A-8B1A-45F2-827D-47EB8D2D2B4E}" type="slidenum">
              <a:rPr lang="en-US"/>
              <a:pPr>
                <a:defRPr/>
              </a:pPr>
              <a:t>48</a:t>
            </a:fld>
            <a:endParaRPr lang="en-US" dirty="0"/>
          </a:p>
        </p:txBody>
      </p:sp>
      <p:sp>
        <p:nvSpPr>
          <p:cNvPr id="6" name="Down Arrow 5"/>
          <p:cNvSpPr/>
          <p:nvPr/>
        </p:nvSpPr>
        <p:spPr>
          <a:xfrm>
            <a:off x="4686300" y="3594100"/>
            <a:ext cx="5334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fontAlgn="auto">
              <a:spcAft>
                <a:spcPts val="0"/>
              </a:spcAft>
              <a:defRPr/>
            </a:pPr>
            <a:r>
              <a:rPr lang="en-US" smtClean="0">
                <a:solidFill>
                  <a:schemeClr val="tx2">
                    <a:satMod val="130000"/>
                  </a:schemeClr>
                </a:solidFill>
              </a:rPr>
              <a:t>PRCS Discharge Process</a:t>
            </a:r>
          </a:p>
        </p:txBody>
      </p:sp>
      <p:sp>
        <p:nvSpPr>
          <p:cNvPr id="3" name="Slide Number Placeholder 2"/>
          <p:cNvSpPr>
            <a:spLocks noGrp="1"/>
          </p:cNvSpPr>
          <p:nvPr>
            <p:ph type="sldNum" sz="quarter" idx="12"/>
          </p:nvPr>
        </p:nvSpPr>
        <p:spPr/>
        <p:txBody>
          <a:bodyPr>
            <a:normAutofit fontScale="85000" lnSpcReduction="20000"/>
          </a:bodyPr>
          <a:lstStyle/>
          <a:p>
            <a:pPr>
              <a:defRPr/>
            </a:pPr>
            <a:fld id="{9842115F-8287-4901-8FAA-96D215040273}" type="slidenum">
              <a:rPr lang="en-US"/>
              <a:pPr>
                <a:defRPr/>
              </a:pPr>
              <a:t>49</a:t>
            </a:fld>
            <a:endParaRPr lang="en-US"/>
          </a:p>
        </p:txBody>
      </p:sp>
      <p:sp>
        <p:nvSpPr>
          <p:cNvPr id="35842" name="Content Placeholder 2"/>
          <p:cNvSpPr>
            <a:spLocks noGrp="1"/>
          </p:cNvSpPr>
          <p:nvPr>
            <p:ph sz="quarter" idx="1"/>
          </p:nvPr>
        </p:nvSpPr>
        <p:spPr>
          <a:xfrm>
            <a:off x="304800" y="1600200"/>
            <a:ext cx="8629650" cy="4800600"/>
          </a:xfrm>
        </p:spPr>
        <p:txBody>
          <a:bodyPr>
            <a:normAutofit fontScale="92500" lnSpcReduction="20000"/>
          </a:bodyPr>
          <a:lstStyle/>
          <a:p>
            <a:pPr marL="365760" indent="-283464" fontAlgn="auto">
              <a:spcAft>
                <a:spcPts val="0"/>
              </a:spcAft>
              <a:buFont typeface="Wingdings 2"/>
              <a:buChar char=""/>
              <a:defRPr/>
            </a:pPr>
            <a:r>
              <a:rPr lang="en-US" dirty="0" smtClean="0"/>
              <a:t>Discharges by operation of law at the end of 3 years</a:t>
            </a:r>
          </a:p>
          <a:p>
            <a:pPr marL="82296" indent="0" fontAlgn="auto">
              <a:spcAft>
                <a:spcPts val="0"/>
              </a:spcAft>
              <a:buNone/>
              <a:defRPr/>
            </a:pPr>
            <a:endParaRPr lang="en-US" dirty="0" smtClean="0"/>
          </a:p>
          <a:p>
            <a:pPr marL="365760" indent="-283464" fontAlgn="auto">
              <a:spcAft>
                <a:spcPts val="0"/>
              </a:spcAft>
              <a:buFont typeface="Wingdings 2"/>
              <a:buChar char=""/>
              <a:defRPr/>
            </a:pPr>
            <a:r>
              <a:rPr lang="en-US" dirty="0" smtClean="0"/>
              <a:t>Supervising agency (probation department) may discharge after 6 </a:t>
            </a:r>
            <a:r>
              <a:rPr lang="en-US" dirty="0"/>
              <a:t>consecutive months </a:t>
            </a:r>
            <a:r>
              <a:rPr lang="en-US" dirty="0" smtClean="0"/>
              <a:t>of no violations </a:t>
            </a:r>
          </a:p>
          <a:p>
            <a:pPr marL="685800" lvl="1" indent="-283464">
              <a:buFont typeface="Wingdings 2"/>
              <a:buChar char=""/>
              <a:defRPr/>
            </a:pPr>
            <a:r>
              <a:rPr lang="en-US" dirty="0" smtClean="0"/>
              <a:t>Violations = custodial sanctions</a:t>
            </a:r>
          </a:p>
          <a:p>
            <a:pPr marL="402336" lvl="1" indent="0">
              <a:buNone/>
              <a:defRPr/>
            </a:pPr>
            <a:endParaRPr lang="en-US" dirty="0" smtClean="0"/>
          </a:p>
          <a:p>
            <a:pPr marL="365760" indent="-283464" fontAlgn="auto">
              <a:spcAft>
                <a:spcPts val="0"/>
              </a:spcAft>
              <a:buFont typeface="Wingdings 2"/>
              <a:buChar char=""/>
              <a:defRPr/>
            </a:pPr>
            <a:r>
              <a:rPr lang="en-US" dirty="0" smtClean="0"/>
              <a:t>Must discharge after a continuous year served with no violations within 30 days</a:t>
            </a:r>
          </a:p>
          <a:p>
            <a:pPr marL="685800" lvl="1" indent="-283464">
              <a:buFont typeface="Wingdings 2"/>
              <a:buChar char=""/>
              <a:defRPr/>
            </a:pPr>
            <a:r>
              <a:rPr lang="en-US" dirty="0" smtClean="0"/>
              <a:t>Violations = custodial sanctions</a:t>
            </a:r>
          </a:p>
          <a:p>
            <a:pPr marL="402336" lvl="1" indent="0">
              <a:buNone/>
              <a:defRPr/>
            </a:pPr>
            <a:endParaRPr lang="en-US" dirty="0" smtClean="0"/>
          </a:p>
          <a:p>
            <a:pPr marL="365760" indent="-283464" fontAlgn="auto">
              <a:spcAft>
                <a:spcPts val="0"/>
              </a:spcAft>
              <a:buFont typeface="Wingdings 2"/>
              <a:buChar char=""/>
              <a:defRPr/>
            </a:pPr>
            <a:r>
              <a:rPr lang="en-US" dirty="0" smtClean="0"/>
              <a:t>Courts WILL NOT be involved in the discharge process for either PRCS or parolees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p:txBody>
          <a:bodyPr>
            <a:normAutofit fontScale="90000"/>
          </a:bodyPr>
          <a:lstStyle/>
          <a:p>
            <a:pPr fontAlgn="auto">
              <a:spcAft>
                <a:spcPts val="0"/>
              </a:spcAft>
              <a:defRPr/>
            </a:pPr>
            <a:r>
              <a:rPr lang="en-US" smtClean="0">
                <a:solidFill>
                  <a:schemeClr val="tx2">
                    <a:satMod val="130000"/>
                  </a:schemeClr>
                </a:solidFill>
              </a:rPr>
              <a:t>When Does Criminal Justice Realignment Take Effect?</a:t>
            </a:r>
          </a:p>
        </p:txBody>
      </p:sp>
      <p:sp>
        <p:nvSpPr>
          <p:cNvPr id="3" name="Slide Number Placeholder 2"/>
          <p:cNvSpPr>
            <a:spLocks noGrp="1"/>
          </p:cNvSpPr>
          <p:nvPr>
            <p:ph type="sldNum" sz="quarter" idx="12"/>
          </p:nvPr>
        </p:nvSpPr>
        <p:spPr/>
        <p:txBody>
          <a:bodyPr>
            <a:normAutofit fontScale="85000" lnSpcReduction="20000"/>
          </a:bodyPr>
          <a:lstStyle/>
          <a:p>
            <a:pPr>
              <a:defRPr/>
            </a:pPr>
            <a:fld id="{FF0B2577-BDDA-413F-97DC-7F6181C3C946}" type="slidenum">
              <a:rPr lang="en-US"/>
              <a:pPr>
                <a:defRPr/>
              </a:pPr>
              <a:t>5</a:t>
            </a:fld>
            <a:endParaRPr lang="en-US"/>
          </a:p>
        </p:txBody>
      </p:sp>
      <p:sp>
        <p:nvSpPr>
          <p:cNvPr id="18434" name="Rectangle 3"/>
          <p:cNvSpPr>
            <a:spLocks noGrp="1"/>
          </p:cNvSpPr>
          <p:nvPr>
            <p:ph sz="quarter" idx="1"/>
          </p:nvPr>
        </p:nvSpPr>
        <p:spPr>
          <a:xfrm>
            <a:off x="609600" y="1600200"/>
            <a:ext cx="8324850" cy="5257800"/>
          </a:xfrm>
        </p:spPr>
        <p:txBody>
          <a:bodyPr>
            <a:noAutofit/>
          </a:bodyPr>
          <a:lstStyle/>
          <a:p>
            <a:pPr marL="365760" indent="-283464" fontAlgn="auto">
              <a:spcAft>
                <a:spcPts val="0"/>
              </a:spcAft>
              <a:buFont typeface="Wingdings 2"/>
              <a:buChar char=""/>
              <a:defRPr/>
            </a:pPr>
            <a:r>
              <a:rPr lang="en-US" sz="2400" dirty="0"/>
              <a:t>Eligible felonies sentenced to county jail: applies to any person </a:t>
            </a:r>
            <a:r>
              <a:rPr lang="en-US" sz="2400" b="1" i="1" dirty="0"/>
              <a:t>sentenced</a:t>
            </a:r>
            <a:r>
              <a:rPr lang="en-US" sz="2400" dirty="0"/>
              <a:t> on or after </a:t>
            </a:r>
            <a:r>
              <a:rPr lang="en-US" sz="2400" u="sng" dirty="0"/>
              <a:t>October 1, 2011</a:t>
            </a:r>
            <a:r>
              <a:rPr lang="en-US" sz="2400" dirty="0"/>
              <a:t>.</a:t>
            </a:r>
          </a:p>
          <a:p>
            <a:pPr marL="365760" indent="-283464" fontAlgn="auto">
              <a:spcAft>
                <a:spcPts val="0"/>
              </a:spcAft>
              <a:buFont typeface="Wingdings 2"/>
              <a:buChar char=""/>
              <a:defRPr/>
            </a:pPr>
            <a:r>
              <a:rPr lang="en-US" sz="2400" dirty="0"/>
              <a:t>Changes in custody credits: applies to custody for any </a:t>
            </a:r>
            <a:r>
              <a:rPr lang="en-US" sz="2400" b="1" i="1" dirty="0"/>
              <a:t>offense committed</a:t>
            </a:r>
            <a:r>
              <a:rPr lang="en-US" sz="2400" dirty="0"/>
              <a:t> on or after </a:t>
            </a:r>
            <a:r>
              <a:rPr lang="en-US" sz="2400" u="sng" dirty="0"/>
              <a:t>October 1, 2011</a:t>
            </a:r>
            <a:r>
              <a:rPr lang="en-US" sz="2400" dirty="0"/>
              <a:t>.</a:t>
            </a:r>
          </a:p>
          <a:p>
            <a:pPr marL="365760" indent="-283464" fontAlgn="auto">
              <a:spcAft>
                <a:spcPts val="0"/>
              </a:spcAft>
              <a:buFont typeface="Wingdings 2"/>
              <a:buChar char=""/>
              <a:defRPr/>
            </a:pPr>
            <a:r>
              <a:rPr lang="en-US" sz="2400" dirty="0" err="1"/>
              <a:t>Postrelease</a:t>
            </a:r>
            <a:r>
              <a:rPr lang="en-US" sz="2400" dirty="0"/>
              <a:t> community supervision: applies to any eligible person released from state prison on or after </a:t>
            </a:r>
            <a:r>
              <a:rPr lang="en-US" sz="2400" u="sng" dirty="0"/>
              <a:t>October 1, 2011</a:t>
            </a:r>
            <a:r>
              <a:rPr lang="en-US" sz="2400" dirty="0"/>
              <a:t>.</a:t>
            </a:r>
          </a:p>
          <a:p>
            <a:pPr marL="365760" indent="-283464" fontAlgn="auto">
              <a:spcAft>
                <a:spcPts val="0"/>
              </a:spcAft>
              <a:buFont typeface="Wingdings 2"/>
              <a:buChar char=""/>
              <a:defRPr/>
            </a:pPr>
            <a:r>
              <a:rPr lang="en-US" sz="2400" dirty="0"/>
              <a:t>Revocation of </a:t>
            </a:r>
            <a:r>
              <a:rPr lang="en-US" sz="2400" dirty="0" err="1"/>
              <a:t>postrelease</a:t>
            </a:r>
            <a:r>
              <a:rPr lang="en-US" sz="2400" dirty="0"/>
              <a:t> community supervision by superior court: on petition by supervising agency (probation department) on or after </a:t>
            </a:r>
            <a:r>
              <a:rPr lang="en-US" sz="2400" u="sng" dirty="0"/>
              <a:t>October 1, 2011</a:t>
            </a:r>
            <a:r>
              <a:rPr lang="en-US" sz="2400" dirty="0"/>
              <a:t>.</a:t>
            </a:r>
          </a:p>
          <a:p>
            <a:pPr marL="365760" indent="-283464" fontAlgn="auto">
              <a:spcAft>
                <a:spcPts val="0"/>
              </a:spcAft>
              <a:buFont typeface="Wingdings 2"/>
              <a:buChar char=""/>
              <a:defRPr/>
            </a:pPr>
            <a:r>
              <a:rPr lang="en-US" sz="2400" dirty="0"/>
              <a:t>Revocation of parole by superior court: on petition by state parole on or after </a:t>
            </a:r>
            <a:r>
              <a:rPr lang="en-US" sz="2400" u="sng" dirty="0"/>
              <a:t>July 1, 2013</a:t>
            </a:r>
            <a:r>
              <a:rPr lang="en-US" sz="2400" dirty="0" smtClean="0"/>
              <a:t>.</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Placeholder 4"/>
          <p:cNvSpPr>
            <a:spLocks noGrp="1"/>
          </p:cNvSpPr>
          <p:nvPr>
            <p:ph type="body" idx="1"/>
          </p:nvPr>
        </p:nvSpPr>
        <p:spPr>
          <a:xfrm>
            <a:off x="2743200" y="3352800"/>
            <a:ext cx="6400800" cy="519113"/>
          </a:xfrm>
        </p:spPr>
        <p:txBody>
          <a:bodyPr>
            <a:normAutofit/>
          </a:bodyPr>
          <a:lstStyle/>
          <a:p>
            <a:pPr fontAlgn="auto">
              <a:spcAft>
                <a:spcPts val="0"/>
              </a:spcAft>
              <a:buFont typeface="Wingdings 2"/>
              <a:buNone/>
              <a:defRPr/>
            </a:pPr>
            <a:r>
              <a:rPr lang="en-US" sz="2400" dirty="0" smtClean="0"/>
              <a:t>Yes, it still exists …</a:t>
            </a:r>
          </a:p>
        </p:txBody>
      </p:sp>
      <p:sp>
        <p:nvSpPr>
          <p:cNvPr id="4" name="Title 3"/>
          <p:cNvSpPr>
            <a:spLocks noGrp="1"/>
          </p:cNvSpPr>
          <p:nvPr>
            <p:ph type="title"/>
          </p:nvPr>
        </p:nvSpPr>
        <p:spPr/>
        <p:txBody>
          <a:bodyPr/>
          <a:lstStyle/>
          <a:p>
            <a:pPr fontAlgn="auto">
              <a:spcAft>
                <a:spcPts val="0"/>
              </a:spcAft>
              <a:defRPr/>
            </a:pPr>
            <a:r>
              <a:rPr dirty="0" smtClean="0">
                <a:solidFill>
                  <a:schemeClr val="bg1"/>
                </a:solidFill>
              </a:rPr>
              <a:t>State Parole</a:t>
            </a:r>
            <a:endParaRPr dirty="0">
              <a:solidFill>
                <a:schemeClr val="bg1"/>
              </a:solidFill>
            </a:endParaRPr>
          </a:p>
        </p:txBody>
      </p:sp>
      <p:sp>
        <p:nvSpPr>
          <p:cNvPr id="3" name="Slide Number Placeholder 2"/>
          <p:cNvSpPr>
            <a:spLocks noGrp="1"/>
          </p:cNvSpPr>
          <p:nvPr>
            <p:ph type="sldNum" sz="quarter" idx="11"/>
          </p:nvPr>
        </p:nvSpPr>
        <p:spPr/>
        <p:txBody>
          <a:bodyPr>
            <a:normAutofit/>
          </a:bodyPr>
          <a:lstStyle/>
          <a:p>
            <a:pPr>
              <a:defRPr/>
            </a:pPr>
            <a:fld id="{BA3EBC73-ABE2-4F92-8854-D6D9F44AFFD2}" type="slidenum">
              <a:rPr lang="en-US"/>
              <a:pPr>
                <a:defRPr/>
              </a:pPr>
              <a:t>50</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fontAlgn="auto">
              <a:spcAft>
                <a:spcPts val="0"/>
              </a:spcAft>
              <a:defRPr/>
            </a:pPr>
            <a:r>
              <a:rPr lang="en-US" smtClean="0">
                <a:solidFill>
                  <a:schemeClr val="tx2">
                    <a:satMod val="130000"/>
                  </a:schemeClr>
                </a:solidFill>
              </a:rPr>
              <a:t>State Parole</a:t>
            </a:r>
          </a:p>
        </p:txBody>
      </p:sp>
      <p:sp>
        <p:nvSpPr>
          <p:cNvPr id="3" name="Slide Number Placeholder 2"/>
          <p:cNvSpPr>
            <a:spLocks noGrp="1"/>
          </p:cNvSpPr>
          <p:nvPr>
            <p:ph type="sldNum" sz="quarter" idx="12"/>
          </p:nvPr>
        </p:nvSpPr>
        <p:spPr/>
        <p:txBody>
          <a:bodyPr>
            <a:normAutofit fontScale="85000" lnSpcReduction="20000"/>
          </a:bodyPr>
          <a:lstStyle/>
          <a:p>
            <a:pPr>
              <a:defRPr/>
            </a:pPr>
            <a:fld id="{F46B6C35-82CD-4F2F-AA8A-A9F6A6D3F59E}" type="slidenum">
              <a:rPr lang="en-US"/>
              <a:pPr>
                <a:defRPr/>
              </a:pPr>
              <a:t>51</a:t>
            </a:fld>
            <a:endParaRPr lang="en-US"/>
          </a:p>
        </p:txBody>
      </p:sp>
      <p:sp>
        <p:nvSpPr>
          <p:cNvPr id="63490" name="Content Placeholder 2"/>
          <p:cNvSpPr>
            <a:spLocks noGrp="1"/>
          </p:cNvSpPr>
          <p:nvPr>
            <p:ph sz="quarter" idx="1"/>
          </p:nvPr>
        </p:nvSpPr>
        <p:spPr>
          <a:xfrm>
            <a:off x="381000" y="1524000"/>
            <a:ext cx="8324850" cy="5029200"/>
          </a:xfrm>
        </p:spPr>
        <p:txBody>
          <a:bodyPr>
            <a:normAutofit/>
          </a:bodyPr>
          <a:lstStyle/>
          <a:p>
            <a:r>
              <a:rPr lang="en-US" sz="3600" dirty="0" smtClean="0"/>
              <a:t>Who remains on state parole?</a:t>
            </a:r>
          </a:p>
          <a:p>
            <a:pPr lvl="1"/>
            <a:r>
              <a:rPr lang="en-US" sz="2800" dirty="0" smtClean="0"/>
              <a:t>Third strikers</a:t>
            </a:r>
          </a:p>
          <a:p>
            <a:pPr lvl="1"/>
            <a:r>
              <a:rPr lang="en-US" sz="2800" dirty="0" smtClean="0"/>
              <a:t>Individuals with a current serious and/or violent commitment felony</a:t>
            </a:r>
          </a:p>
          <a:p>
            <a:pPr lvl="1"/>
            <a:r>
              <a:rPr lang="en-US" sz="2800" dirty="0" smtClean="0"/>
              <a:t>High-risk sex offenders, as defined by CDCR</a:t>
            </a:r>
          </a:p>
          <a:p>
            <a:pPr lvl="1"/>
            <a:r>
              <a:rPr lang="en-US" sz="2800" dirty="0" smtClean="0"/>
              <a:t>Mentally Disordered Offenders (MDOs)</a:t>
            </a:r>
          </a:p>
          <a:p>
            <a:pPr lvl="1">
              <a:lnSpc>
                <a:spcPct val="90000"/>
              </a:lnSpc>
              <a:defRPr/>
            </a:pPr>
            <a:r>
              <a:rPr lang="en-US" sz="2800" dirty="0" smtClean="0"/>
              <a:t>Anyone on parole prior to October 1, 2011</a:t>
            </a:r>
          </a:p>
          <a:p>
            <a:pPr lvl="1">
              <a:lnSpc>
                <a:spcPct val="90000"/>
              </a:lnSpc>
              <a:defRPr/>
            </a:pPr>
            <a:r>
              <a:rPr lang="en-US" sz="2800" dirty="0" smtClean="0"/>
              <a:t>Inmates </a:t>
            </a:r>
            <a:r>
              <a:rPr lang="en-US" sz="2800" dirty="0"/>
              <a:t>who have an active parole term applied under Penal Code Section 3000(b)(2)</a:t>
            </a:r>
          </a:p>
          <a:p>
            <a:pPr marL="0" indent="0">
              <a:lnSpc>
                <a:spcPct val="90000"/>
              </a:lnSpc>
              <a:buNone/>
              <a:defRPr/>
            </a:pPr>
            <a:endParaRPr lang="en-US" sz="3200" dirty="0" smtClean="0"/>
          </a:p>
          <a:p>
            <a:pPr lvl="1"/>
            <a:endParaRPr lang="en-US" sz="3200" dirty="0" smtClean="0"/>
          </a:p>
          <a:p>
            <a:pPr lvl="1"/>
            <a:endParaRPr lang="en-US" sz="3200" dirty="0" smtClean="0"/>
          </a:p>
          <a:p>
            <a:endParaRPr lang="en-US" sz="36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fontAlgn="auto">
              <a:spcAft>
                <a:spcPts val="0"/>
              </a:spcAft>
              <a:defRPr/>
            </a:pPr>
            <a:r>
              <a:rPr lang="en-US" smtClean="0">
                <a:solidFill>
                  <a:schemeClr val="tx2">
                    <a:satMod val="130000"/>
                  </a:schemeClr>
                </a:solidFill>
              </a:rPr>
              <a:t>Parole Violations</a:t>
            </a:r>
          </a:p>
        </p:txBody>
      </p:sp>
      <p:sp>
        <p:nvSpPr>
          <p:cNvPr id="3" name="Slide Number Placeholder 2"/>
          <p:cNvSpPr>
            <a:spLocks noGrp="1"/>
          </p:cNvSpPr>
          <p:nvPr>
            <p:ph type="sldNum" sz="quarter" idx="12"/>
          </p:nvPr>
        </p:nvSpPr>
        <p:spPr/>
        <p:txBody>
          <a:bodyPr>
            <a:normAutofit fontScale="85000" lnSpcReduction="20000"/>
          </a:bodyPr>
          <a:lstStyle/>
          <a:p>
            <a:pPr>
              <a:defRPr/>
            </a:pPr>
            <a:fld id="{7396892C-6C3D-4E9B-A870-99FE6414469D}" type="slidenum">
              <a:rPr lang="en-US"/>
              <a:pPr>
                <a:defRPr/>
              </a:pPr>
              <a:t>52</a:t>
            </a:fld>
            <a:endParaRPr lang="en-US"/>
          </a:p>
        </p:txBody>
      </p:sp>
      <p:sp>
        <p:nvSpPr>
          <p:cNvPr id="67586" name="Content Placeholder 2"/>
          <p:cNvSpPr>
            <a:spLocks noGrp="1"/>
          </p:cNvSpPr>
          <p:nvPr>
            <p:ph sz="quarter" idx="1"/>
          </p:nvPr>
        </p:nvSpPr>
        <p:spPr>
          <a:xfrm>
            <a:off x="457200" y="1600200"/>
            <a:ext cx="8477250" cy="5029200"/>
          </a:xfrm>
        </p:spPr>
        <p:txBody>
          <a:bodyPr>
            <a:normAutofit/>
          </a:bodyPr>
          <a:lstStyle/>
          <a:p>
            <a:r>
              <a:rPr lang="en-US" sz="2400" dirty="0" smtClean="0"/>
              <a:t>Board of Parole Hearings (BPH) retains authority over parole revocations until July 1, 2013 </a:t>
            </a:r>
          </a:p>
          <a:p>
            <a:r>
              <a:rPr lang="en-US" sz="2400" dirty="0" smtClean="0"/>
              <a:t>Same sanctions available as PRCS, including flash incarceration in county jail for up to 10 days</a:t>
            </a:r>
          </a:p>
          <a:p>
            <a:r>
              <a:rPr lang="en-US" sz="2400" dirty="0" smtClean="0"/>
              <a:t>Violations will be served in jail starting October 1, 2011</a:t>
            </a:r>
          </a:p>
          <a:p>
            <a:r>
              <a:rPr lang="en-US" sz="2400" dirty="0" smtClean="0"/>
              <a:t>Only persons sentenced to a term of life can be revoked back to state prison</a:t>
            </a:r>
          </a:p>
          <a:p>
            <a:r>
              <a:rPr lang="en-US" sz="2400" dirty="0" smtClean="0"/>
              <a:t>Revocations capped at 180 days in jail, per event (except for lifers)</a:t>
            </a:r>
          </a:p>
          <a:p>
            <a:r>
              <a:rPr lang="en-US" sz="2400" dirty="0" smtClean="0"/>
              <a:t>After July 1, 2013, the final revocation process will work the same for parolees as it does for PRCS (handled by the courts)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667000" y="3581400"/>
            <a:ext cx="6361113" cy="914400"/>
          </a:xfrm>
        </p:spPr>
        <p:txBody>
          <a:bodyPr>
            <a:normAutofit lnSpcReduction="10000"/>
          </a:bodyPr>
          <a:lstStyle/>
          <a:p>
            <a:pPr fontAlgn="auto">
              <a:spcAft>
                <a:spcPts val="0"/>
              </a:spcAft>
              <a:buFont typeface="Wingdings 2"/>
              <a:buNone/>
              <a:defRPr/>
            </a:pPr>
            <a:r>
              <a:rPr lang="en-US" dirty="0" smtClean="0"/>
              <a:t>what the state will tell you and what it won’t …</a:t>
            </a:r>
            <a:endParaRPr lang="en-US" dirty="0"/>
          </a:p>
        </p:txBody>
      </p:sp>
      <p:sp>
        <p:nvSpPr>
          <p:cNvPr id="4" name="Title 3"/>
          <p:cNvSpPr>
            <a:spLocks noGrp="1"/>
          </p:cNvSpPr>
          <p:nvPr>
            <p:ph type="title"/>
          </p:nvPr>
        </p:nvSpPr>
        <p:spPr/>
        <p:txBody>
          <a:bodyPr/>
          <a:lstStyle/>
          <a:p>
            <a:pPr fontAlgn="auto">
              <a:spcAft>
                <a:spcPts val="0"/>
              </a:spcAft>
              <a:defRPr/>
            </a:pPr>
            <a:r>
              <a:rPr lang="en-US" dirty="0" smtClean="0">
                <a:solidFill>
                  <a:schemeClr val="bg1"/>
                </a:solidFill>
              </a:rPr>
              <a:t>Local planning process</a:t>
            </a:r>
            <a:endParaRPr dirty="0">
              <a:solidFill>
                <a:schemeClr val="bg1"/>
              </a:solidFill>
            </a:endParaRPr>
          </a:p>
        </p:txBody>
      </p:sp>
      <p:sp>
        <p:nvSpPr>
          <p:cNvPr id="5" name="Slide Number Placeholder 4"/>
          <p:cNvSpPr>
            <a:spLocks noGrp="1"/>
          </p:cNvSpPr>
          <p:nvPr>
            <p:ph type="sldNum" sz="quarter" idx="11"/>
          </p:nvPr>
        </p:nvSpPr>
        <p:spPr/>
        <p:txBody>
          <a:bodyPr/>
          <a:lstStyle/>
          <a:p>
            <a:pPr>
              <a:defRPr/>
            </a:pPr>
            <a:fld id="{E4F39BB1-F6A6-4C87-8820-9B19563D5F75}" type="slidenum">
              <a:rPr lang="en-US"/>
              <a:pPr>
                <a:defRPr/>
              </a:pPr>
              <a:t>53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Community Corrections Partnerships (CCP): Membership</a:t>
            </a:r>
            <a:endParaRPr lang="en-US" dirty="0">
              <a:solidFill>
                <a:srgbClr val="7030A0"/>
              </a:solidFill>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76E947E4-54C8-4C2C-955E-6EBD263B4D3C}" type="slidenum">
              <a:rPr lang="en-US"/>
              <a:pPr>
                <a:defRPr/>
              </a:pPr>
              <a:t>54</a:t>
            </a:fld>
            <a:endParaRPr lang="en-US"/>
          </a:p>
        </p:txBody>
      </p:sp>
      <p:sp>
        <p:nvSpPr>
          <p:cNvPr id="73730" name="Content Placeholder 2"/>
          <p:cNvSpPr>
            <a:spLocks noGrp="1"/>
          </p:cNvSpPr>
          <p:nvPr>
            <p:ph sz="quarter" idx="1"/>
          </p:nvPr>
        </p:nvSpPr>
        <p:spPr>
          <a:xfrm>
            <a:off x="457200" y="1524000"/>
            <a:ext cx="8477250" cy="4953000"/>
          </a:xfrm>
        </p:spPr>
        <p:txBody>
          <a:bodyPr>
            <a:normAutofit lnSpcReduction="10000"/>
          </a:bodyPr>
          <a:lstStyle/>
          <a:p>
            <a:pPr>
              <a:lnSpc>
                <a:spcPct val="80000"/>
              </a:lnSpc>
            </a:pPr>
            <a:r>
              <a:rPr lang="en-US" sz="2800" dirty="0" smtClean="0"/>
              <a:t>14-member statutorily created CCP predates criminal justice realignment</a:t>
            </a:r>
          </a:p>
          <a:p>
            <a:pPr>
              <a:lnSpc>
                <a:spcPct val="80000"/>
              </a:lnSpc>
            </a:pPr>
            <a:r>
              <a:rPr lang="en-US" sz="2800" dirty="0" smtClean="0"/>
              <a:t>Realignment defines CCP Executive Committee:</a:t>
            </a:r>
          </a:p>
          <a:p>
            <a:pPr lvl="1">
              <a:lnSpc>
                <a:spcPct val="80000"/>
              </a:lnSpc>
            </a:pPr>
            <a:r>
              <a:rPr lang="en-US" sz="2400" dirty="0" smtClean="0"/>
              <a:t>Chief Probation Officer (chair)</a:t>
            </a:r>
          </a:p>
          <a:p>
            <a:pPr lvl="1">
              <a:lnSpc>
                <a:spcPct val="80000"/>
              </a:lnSpc>
            </a:pPr>
            <a:r>
              <a:rPr lang="en-US" sz="2400" dirty="0" smtClean="0"/>
              <a:t>Sheriff</a:t>
            </a:r>
          </a:p>
          <a:p>
            <a:pPr lvl="1">
              <a:lnSpc>
                <a:spcPct val="80000"/>
              </a:lnSpc>
            </a:pPr>
            <a:r>
              <a:rPr lang="en-US" sz="2400" dirty="0" smtClean="0"/>
              <a:t>Police Chief</a:t>
            </a:r>
          </a:p>
          <a:p>
            <a:pPr lvl="1">
              <a:lnSpc>
                <a:spcPct val="80000"/>
              </a:lnSpc>
            </a:pPr>
            <a:r>
              <a:rPr lang="en-US" sz="2400" dirty="0" smtClean="0"/>
              <a:t>District Attorney</a:t>
            </a:r>
          </a:p>
          <a:p>
            <a:pPr lvl="1">
              <a:lnSpc>
                <a:spcPct val="80000"/>
              </a:lnSpc>
            </a:pPr>
            <a:r>
              <a:rPr lang="en-US" sz="2400" dirty="0" smtClean="0"/>
              <a:t>Public Defender</a:t>
            </a:r>
          </a:p>
          <a:p>
            <a:pPr lvl="1">
              <a:lnSpc>
                <a:spcPct val="80000"/>
              </a:lnSpc>
            </a:pPr>
            <a:r>
              <a:rPr lang="en-US" sz="2400" dirty="0" smtClean="0"/>
              <a:t>Presiding Judge (or designee)</a:t>
            </a:r>
          </a:p>
          <a:p>
            <a:pPr lvl="1">
              <a:lnSpc>
                <a:spcPct val="80000"/>
              </a:lnSpc>
            </a:pPr>
            <a:r>
              <a:rPr lang="en-US" sz="2400" dirty="0" smtClean="0"/>
              <a:t>One appointment by Board of Supervisors from among head of DSS, MH, or ADP</a:t>
            </a:r>
          </a:p>
          <a:p>
            <a:pPr marL="365760" lvl="1" indent="0">
              <a:lnSpc>
                <a:spcPct val="80000"/>
              </a:lnSpc>
              <a:buNone/>
            </a:pPr>
            <a:endParaRPr lang="en-US" sz="2400" dirty="0" smtClean="0"/>
          </a:p>
          <a:p>
            <a:pPr>
              <a:lnSpc>
                <a:spcPct val="80000"/>
              </a:lnSpc>
            </a:pPr>
            <a:r>
              <a:rPr lang="en-US" sz="2800" dirty="0" smtClean="0"/>
              <a:t>Brown Act applicability: consult with county counsel</a:t>
            </a:r>
          </a:p>
          <a:p>
            <a:pPr>
              <a:lnSpc>
                <a:spcPct val="80000"/>
              </a:lnSpc>
            </a:pPr>
            <a:endParaRPr lang="en-US" sz="28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CCP Implementation Plan</a:t>
            </a:r>
            <a:endParaRPr lang="en-US" dirty="0">
              <a:solidFill>
                <a:schemeClr val="tx2">
                  <a:satMod val="130000"/>
                </a:schemeClr>
              </a:solidFill>
            </a:endParaRPr>
          </a:p>
        </p:txBody>
      </p:sp>
      <p:sp>
        <p:nvSpPr>
          <p:cNvPr id="5" name="Slide Number Placeholder 4"/>
          <p:cNvSpPr>
            <a:spLocks noGrp="1"/>
          </p:cNvSpPr>
          <p:nvPr>
            <p:ph type="sldNum" sz="quarter" idx="12"/>
          </p:nvPr>
        </p:nvSpPr>
        <p:spPr/>
        <p:txBody>
          <a:bodyPr>
            <a:normAutofit fontScale="85000" lnSpcReduction="20000"/>
          </a:bodyPr>
          <a:lstStyle/>
          <a:p>
            <a:pPr>
              <a:defRPr/>
            </a:pPr>
            <a:fld id="{2DC24532-3DF8-4730-9F62-58476084E645}" type="slidenum">
              <a:rPr lang="en-US"/>
              <a:pPr>
                <a:defRPr/>
              </a:pPr>
              <a:t>55</a:t>
            </a:fld>
            <a:endParaRPr lang="en-US"/>
          </a:p>
        </p:txBody>
      </p:sp>
      <p:sp>
        <p:nvSpPr>
          <p:cNvPr id="75778" name="Content Placeholder 2"/>
          <p:cNvSpPr>
            <a:spLocks noGrp="1"/>
          </p:cNvSpPr>
          <p:nvPr>
            <p:ph sz="quarter" idx="1"/>
          </p:nvPr>
        </p:nvSpPr>
        <p:spPr>
          <a:xfrm>
            <a:off x="381000" y="1600200"/>
            <a:ext cx="8337550" cy="4953000"/>
          </a:xfrm>
        </p:spPr>
        <p:txBody>
          <a:bodyPr>
            <a:normAutofit lnSpcReduction="10000"/>
          </a:bodyPr>
          <a:lstStyle/>
          <a:p>
            <a:pPr>
              <a:lnSpc>
                <a:spcPct val="80000"/>
              </a:lnSpc>
            </a:pPr>
            <a:r>
              <a:rPr lang="en-US" dirty="0" smtClean="0"/>
              <a:t>In realignment context, CCP is charged with preparing a plan to present to the Board of Supervisors to implement 2011 Public Safety Realignment consistent with local needs and resources</a:t>
            </a:r>
          </a:p>
          <a:p>
            <a:pPr>
              <a:lnSpc>
                <a:spcPct val="80000"/>
              </a:lnSpc>
            </a:pPr>
            <a:endParaRPr lang="en-US" dirty="0" smtClean="0"/>
          </a:p>
          <a:p>
            <a:pPr>
              <a:lnSpc>
                <a:spcPct val="80000"/>
              </a:lnSpc>
            </a:pPr>
            <a:r>
              <a:rPr lang="en-US" dirty="0" smtClean="0"/>
              <a:t>Plan development involves the entire CCP</a:t>
            </a:r>
          </a:p>
          <a:p>
            <a:pPr>
              <a:lnSpc>
                <a:spcPct val="80000"/>
              </a:lnSpc>
            </a:pPr>
            <a:endParaRPr lang="en-US" dirty="0" smtClean="0"/>
          </a:p>
          <a:p>
            <a:pPr>
              <a:lnSpc>
                <a:spcPct val="80000"/>
              </a:lnSpc>
            </a:pPr>
            <a:r>
              <a:rPr lang="en-US" dirty="0" smtClean="0"/>
              <a:t>CCP Executive Committee votes to send plan to BOS</a:t>
            </a:r>
          </a:p>
          <a:p>
            <a:pPr>
              <a:lnSpc>
                <a:spcPct val="80000"/>
              </a:lnSpc>
            </a:pPr>
            <a:endParaRPr lang="en-US" dirty="0" smtClean="0"/>
          </a:p>
          <a:p>
            <a:pPr>
              <a:lnSpc>
                <a:spcPct val="80000"/>
              </a:lnSpc>
            </a:pPr>
            <a:r>
              <a:rPr lang="en-US" dirty="0" smtClean="0"/>
              <a:t>Plan deemed accepted unless rejected by Board by a 4/5 vote</a:t>
            </a:r>
          </a:p>
          <a:p>
            <a:endParaRPr lang="en-US"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a:xfrm>
            <a:off x="1295400" y="274638"/>
            <a:ext cx="7639050" cy="1143000"/>
          </a:xfrm>
        </p:spPr>
        <p:txBody>
          <a:bodyPr/>
          <a:lstStyle/>
          <a:p>
            <a:pPr algn="ctr" fontAlgn="auto">
              <a:spcAft>
                <a:spcPts val="0"/>
              </a:spcAft>
              <a:defRPr/>
            </a:pPr>
            <a:r>
              <a:rPr lang="en-US" sz="6600" dirty="0" smtClean="0">
                <a:solidFill>
                  <a:srgbClr val="C00000"/>
                </a:solidFill>
              </a:rPr>
              <a:t>MYTH</a:t>
            </a:r>
          </a:p>
        </p:txBody>
      </p:sp>
      <p:sp>
        <p:nvSpPr>
          <p:cNvPr id="53252" name="Rectangle 4"/>
          <p:cNvSpPr>
            <a:spLocks noGrp="1"/>
          </p:cNvSpPr>
          <p:nvPr>
            <p:ph sz="quarter" idx="1"/>
          </p:nvPr>
        </p:nvSpPr>
        <p:spPr>
          <a:xfrm>
            <a:off x="1219200" y="2209800"/>
            <a:ext cx="7239000" cy="4114800"/>
          </a:xfrm>
        </p:spPr>
        <p:txBody>
          <a:bodyPr>
            <a:normAutofit fontScale="85000" lnSpcReduction="20000"/>
          </a:bodyPr>
          <a:lstStyle/>
          <a:p>
            <a:pPr marL="365760" indent="-283464" fontAlgn="auto">
              <a:spcAft>
                <a:spcPts val="0"/>
              </a:spcAft>
              <a:buFont typeface="Wingdings 2"/>
              <a:buChar char=""/>
              <a:defRPr/>
            </a:pPr>
            <a:r>
              <a:rPr lang="en-US" sz="3200" b="1" dirty="0" smtClean="0">
                <a:effectLst>
                  <a:outerShdw blurRad="38100" dist="38100" dir="2700000" algn="tl">
                    <a:srgbClr val="000000">
                      <a:alpha val="43137"/>
                    </a:srgbClr>
                  </a:outerShdw>
                </a:effectLst>
              </a:rPr>
              <a:t>The CCP plan must be submitted by October 1, 2011.</a:t>
            </a:r>
          </a:p>
        </p:txBody>
      </p:sp>
      <p:sp>
        <p:nvSpPr>
          <p:cNvPr id="77827" name="Rectangle 5"/>
          <p:cNvSpPr>
            <a:spLocks noGrp="1"/>
          </p:cNvSpPr>
          <p:nvPr>
            <p:ph sz="quarter" idx="2"/>
          </p:nvPr>
        </p:nvSpPr>
        <p:spPr>
          <a:xfrm>
            <a:off x="1371600" y="4065588"/>
            <a:ext cx="7239000" cy="1447800"/>
          </a:xfrm>
        </p:spPr>
        <p:txBody>
          <a:bodyPr>
            <a:normAutofit fontScale="85000" lnSpcReduction="20000"/>
          </a:bodyPr>
          <a:lstStyle/>
          <a:p>
            <a:pPr lvl="1"/>
            <a:r>
              <a:rPr lang="en-US" smtClean="0"/>
              <a:t>There is no deadline for the plan to be presented, and statute does not prescribe a particular format. However, once the BOS adopts a plan, the county must furnish a copy to the Corrections Standards Authority within 60 days.</a:t>
            </a:r>
          </a:p>
        </p:txBody>
      </p:sp>
      <p:sp>
        <p:nvSpPr>
          <p:cNvPr id="3" name="Slide Number Placeholder 2"/>
          <p:cNvSpPr>
            <a:spLocks noGrp="1"/>
          </p:cNvSpPr>
          <p:nvPr>
            <p:ph type="sldNum" sz="quarter" idx="16"/>
          </p:nvPr>
        </p:nvSpPr>
        <p:spPr/>
        <p:txBody>
          <a:bodyPr>
            <a:normAutofit fontScale="85000" lnSpcReduction="20000"/>
          </a:bodyPr>
          <a:lstStyle/>
          <a:p>
            <a:pPr>
              <a:defRPr/>
            </a:pPr>
            <a:fld id="{A755F890-AFF9-4B46-8BC8-3FADEBE0EA15}" type="slidenum">
              <a:rPr lang="en-US"/>
              <a:pPr>
                <a:defRPr/>
              </a:pPr>
              <a:t>56</a:t>
            </a:fld>
            <a:endParaRPr lang="en-US" dirty="0"/>
          </a:p>
        </p:txBody>
      </p:sp>
      <p:pic>
        <p:nvPicPr>
          <p:cNvPr id="77828" name="Picture 2"/>
          <p:cNvPicPr>
            <a:picLocks noChangeAspect="1" noChangeArrowheads="1"/>
          </p:cNvPicPr>
          <p:nvPr/>
        </p:nvPicPr>
        <p:blipFill>
          <a:blip r:embed="rId3"/>
          <a:srcRect/>
          <a:stretch>
            <a:fillRect/>
          </a:stretch>
        </p:blipFill>
        <p:spPr bwMode="auto">
          <a:xfrm>
            <a:off x="4495800" y="3352800"/>
            <a:ext cx="592138" cy="712788"/>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
        <p:nvSpPr>
          <p:cNvPr id="4" name="Content Placeholder 3"/>
          <p:cNvSpPr>
            <a:spLocks noGrp="1"/>
          </p:cNvSpPr>
          <p:nvPr>
            <p:ph sz="quarter" idx="2"/>
          </p:nvPr>
        </p:nvSpPr>
        <p:spPr/>
        <p:txBody>
          <a:bodyPr/>
          <a:lstStyle/>
          <a:p>
            <a:endParaRPr lang="en-US"/>
          </a:p>
        </p:txBody>
      </p:sp>
      <p:sp>
        <p:nvSpPr>
          <p:cNvPr id="5" name="Slide Number Placeholder 4"/>
          <p:cNvSpPr>
            <a:spLocks noGrp="1"/>
          </p:cNvSpPr>
          <p:nvPr>
            <p:ph type="sldNum" sz="quarter" idx="16"/>
          </p:nvPr>
        </p:nvSpPr>
        <p:spPr/>
        <p:txBody>
          <a:bodyPr>
            <a:normAutofit fontScale="85000" lnSpcReduction="20000"/>
          </a:bodyPr>
          <a:lstStyle/>
          <a:p>
            <a:pPr>
              <a:defRPr/>
            </a:pPr>
            <a:fld id="{414A1F71-8BE3-4ADB-B00B-DE80242CFB00}" type="slidenum">
              <a:rPr lang="en-US" smtClean="0"/>
              <a:pPr>
                <a:defRPr/>
              </a:pPr>
              <a:t>57</a:t>
            </a:fld>
            <a:endParaRPr lang="en-US" dirty="0"/>
          </a:p>
        </p:txBody>
      </p:sp>
    </p:spTree>
    <p:extLst>
      <p:ext uri="{BB962C8B-B14F-4D97-AF65-F5344CB8AC3E}">
        <p14:creationId xmlns:p14="http://schemas.microsoft.com/office/powerpoint/2010/main" val="34436484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2209800"/>
            <a:ext cx="6477000" cy="1828800"/>
          </a:xfrm>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24634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p:txBody>
          <a:bodyPr>
            <a:normAutofit fontScale="90000"/>
          </a:bodyPr>
          <a:lstStyle/>
          <a:p>
            <a:pPr fontAlgn="auto">
              <a:spcAft>
                <a:spcPts val="0"/>
              </a:spcAft>
              <a:defRPr/>
            </a:pPr>
            <a:r>
              <a:rPr lang="en-US" smtClean="0">
                <a:solidFill>
                  <a:schemeClr val="tx2">
                    <a:satMod val="130000"/>
                  </a:schemeClr>
                </a:solidFill>
              </a:rPr>
              <a:t>How is Criminal Justice Realignment Funded?</a:t>
            </a:r>
          </a:p>
        </p:txBody>
      </p:sp>
      <p:sp>
        <p:nvSpPr>
          <p:cNvPr id="3" name="Slide Number Placeholder 2"/>
          <p:cNvSpPr>
            <a:spLocks noGrp="1"/>
          </p:cNvSpPr>
          <p:nvPr>
            <p:ph type="sldNum" sz="quarter" idx="12"/>
          </p:nvPr>
        </p:nvSpPr>
        <p:spPr/>
        <p:txBody>
          <a:bodyPr>
            <a:normAutofit fontScale="85000" lnSpcReduction="20000"/>
          </a:bodyPr>
          <a:lstStyle/>
          <a:p>
            <a:pPr>
              <a:defRPr/>
            </a:pPr>
            <a:fld id="{DCC7178B-E594-4A8D-991A-0DC0CB21760F}" type="slidenum">
              <a:rPr lang="en-US"/>
              <a:pPr>
                <a:defRPr/>
              </a:pPr>
              <a:t>6</a:t>
            </a:fld>
            <a:endParaRPr lang="en-US"/>
          </a:p>
        </p:txBody>
      </p:sp>
      <p:sp>
        <p:nvSpPr>
          <p:cNvPr id="19458" name="Rectangle 3"/>
          <p:cNvSpPr>
            <a:spLocks noGrp="1"/>
          </p:cNvSpPr>
          <p:nvPr>
            <p:ph sz="quarter" idx="1"/>
          </p:nvPr>
        </p:nvSpPr>
        <p:spPr>
          <a:xfrm>
            <a:off x="533400" y="1600200"/>
            <a:ext cx="8401050" cy="5105400"/>
          </a:xfrm>
        </p:spPr>
        <p:txBody>
          <a:bodyPr>
            <a:normAutofit/>
          </a:bodyPr>
          <a:lstStyle/>
          <a:p>
            <a:pPr>
              <a:lnSpc>
                <a:spcPct val="90000"/>
              </a:lnSpc>
            </a:pPr>
            <a:r>
              <a:rPr lang="en-US" dirty="0" smtClean="0"/>
              <a:t>Counties</a:t>
            </a:r>
          </a:p>
          <a:p>
            <a:pPr lvl="1">
              <a:lnSpc>
                <a:spcPct val="90000"/>
              </a:lnSpc>
            </a:pPr>
            <a:r>
              <a:rPr lang="en-US" dirty="0" smtClean="0"/>
              <a:t>Redirection of existing resources</a:t>
            </a:r>
          </a:p>
          <a:p>
            <a:pPr lvl="2">
              <a:lnSpc>
                <a:spcPct val="90000"/>
              </a:lnSpc>
            </a:pPr>
            <a:r>
              <a:rPr lang="en-US" dirty="0" smtClean="0"/>
              <a:t>Dedication of 1.0625% existing state sales tax</a:t>
            </a:r>
          </a:p>
          <a:p>
            <a:pPr lvl="2">
              <a:lnSpc>
                <a:spcPct val="90000"/>
              </a:lnSpc>
            </a:pPr>
            <a:r>
              <a:rPr lang="en-US" dirty="0" smtClean="0"/>
              <a:t>Redirection of VLF administrative funds and portion of 0.65 rate</a:t>
            </a:r>
          </a:p>
          <a:p>
            <a:pPr lvl="2">
              <a:lnSpc>
                <a:spcPct val="90000"/>
              </a:lnSpc>
            </a:pPr>
            <a:r>
              <a:rPr lang="en-US" dirty="0" smtClean="0"/>
              <a:t>Separate allocation for programmatic aspects ($354.3 million) and for DA/PD revocation responsibilities ($12.7 million)</a:t>
            </a:r>
          </a:p>
          <a:p>
            <a:pPr lvl="2">
              <a:lnSpc>
                <a:spcPct val="90000"/>
              </a:lnSpc>
            </a:pPr>
            <a:r>
              <a:rPr lang="en-US" dirty="0" smtClean="0"/>
              <a:t>One-time planning ($7.9 million) and start-up grants ($25 million)</a:t>
            </a:r>
          </a:p>
          <a:p>
            <a:pPr marL="685800" lvl="2" indent="0">
              <a:lnSpc>
                <a:spcPct val="90000"/>
              </a:lnSpc>
              <a:buNone/>
            </a:pPr>
            <a:endParaRPr lang="en-US" dirty="0" smtClean="0"/>
          </a:p>
          <a:p>
            <a:pPr>
              <a:lnSpc>
                <a:spcPct val="90000"/>
              </a:lnSpc>
            </a:pPr>
            <a:r>
              <a:rPr lang="en-US" dirty="0" smtClean="0"/>
              <a:t>Allocation formula applicable only for 2011-2012</a:t>
            </a:r>
          </a:p>
          <a:p>
            <a:pPr>
              <a:lnSpc>
                <a:spcPct val="90000"/>
              </a:lnSpc>
            </a:pPr>
            <a:r>
              <a:rPr lang="en-US" dirty="0" smtClean="0"/>
              <a:t>Constitutional protections still needed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normAutofit fontScale="90000"/>
          </a:bodyPr>
          <a:lstStyle/>
          <a:p>
            <a:pPr fontAlgn="auto">
              <a:spcAft>
                <a:spcPts val="0"/>
              </a:spcAft>
              <a:defRPr/>
            </a:pPr>
            <a:r>
              <a:rPr lang="en-US" smtClean="0">
                <a:solidFill>
                  <a:schemeClr val="tx2">
                    <a:satMod val="130000"/>
                  </a:schemeClr>
                </a:solidFill>
              </a:rPr>
              <a:t>How is Criminal Justice Realignment Funded?</a:t>
            </a:r>
          </a:p>
        </p:txBody>
      </p:sp>
      <p:sp>
        <p:nvSpPr>
          <p:cNvPr id="3" name="Slide Number Placeholder 2"/>
          <p:cNvSpPr>
            <a:spLocks noGrp="1"/>
          </p:cNvSpPr>
          <p:nvPr>
            <p:ph type="sldNum" sz="quarter" idx="12"/>
          </p:nvPr>
        </p:nvSpPr>
        <p:spPr/>
        <p:txBody>
          <a:bodyPr>
            <a:normAutofit fontScale="85000" lnSpcReduction="20000"/>
          </a:bodyPr>
          <a:lstStyle/>
          <a:p>
            <a:pPr>
              <a:defRPr/>
            </a:pPr>
            <a:fld id="{74686CD1-5D97-457D-B01F-465662E66FBF}" type="slidenum">
              <a:rPr lang="en-US"/>
              <a:pPr>
                <a:defRPr/>
              </a:pPr>
              <a:t>7</a:t>
            </a:fld>
            <a:endParaRPr lang="en-US"/>
          </a:p>
        </p:txBody>
      </p:sp>
      <p:sp>
        <p:nvSpPr>
          <p:cNvPr id="20482" name="Content Placeholder 2"/>
          <p:cNvSpPr>
            <a:spLocks noGrp="1"/>
          </p:cNvSpPr>
          <p:nvPr>
            <p:ph sz="quarter" idx="1"/>
          </p:nvPr>
        </p:nvSpPr>
        <p:spPr>
          <a:xfrm>
            <a:off x="381000" y="1600200"/>
            <a:ext cx="8553450" cy="5105400"/>
          </a:xfrm>
        </p:spPr>
        <p:txBody>
          <a:bodyPr>
            <a:normAutofit/>
          </a:bodyPr>
          <a:lstStyle/>
          <a:p>
            <a:pPr marL="365760" indent="-283464" fontAlgn="auto">
              <a:spcAft>
                <a:spcPts val="0"/>
              </a:spcAft>
              <a:buFont typeface="Wingdings 2"/>
              <a:buChar char=""/>
              <a:defRPr/>
            </a:pPr>
            <a:r>
              <a:rPr lang="en-US" dirty="0" smtClean="0"/>
              <a:t>Courts</a:t>
            </a:r>
          </a:p>
          <a:p>
            <a:pPr marL="640080" lvl="1" indent="-237744" fontAlgn="auto">
              <a:spcAft>
                <a:spcPts val="0"/>
              </a:spcAft>
              <a:buFont typeface="Verdana"/>
              <a:buChar char="◦"/>
              <a:defRPr/>
            </a:pPr>
            <a:r>
              <a:rPr lang="en-US" dirty="0" smtClean="0"/>
              <a:t>Not part of realignment funding</a:t>
            </a:r>
          </a:p>
          <a:p>
            <a:pPr marL="640080" lvl="1" indent="-237744" fontAlgn="auto">
              <a:spcAft>
                <a:spcPts val="0"/>
              </a:spcAft>
              <a:buFont typeface="Verdana"/>
              <a:buChar char="◦"/>
              <a:defRPr/>
            </a:pPr>
            <a:r>
              <a:rPr lang="en-US" dirty="0" smtClean="0"/>
              <a:t>Separately funded from state General Fund as augmentation of judicial branch budget </a:t>
            </a:r>
          </a:p>
          <a:p>
            <a:pPr marL="640080" lvl="1" indent="-237744" fontAlgn="auto">
              <a:spcAft>
                <a:spcPts val="0"/>
              </a:spcAft>
              <a:buFont typeface="Verdana"/>
              <a:buChar char="◦"/>
              <a:defRPr/>
            </a:pPr>
            <a:r>
              <a:rPr lang="en-US" dirty="0" smtClean="0"/>
              <a:t>$17.7 million for estimated revocation petition caseload</a:t>
            </a:r>
          </a:p>
          <a:p>
            <a:pPr marL="640080" lvl="1" indent="-237744" fontAlgn="auto">
              <a:spcAft>
                <a:spcPts val="0"/>
              </a:spcAft>
              <a:buFont typeface="Verdana"/>
              <a:buChar char="◦"/>
              <a:defRPr/>
            </a:pPr>
            <a:r>
              <a:rPr lang="en-US" dirty="0" smtClean="0"/>
              <a:t>Judicial Council to allocate to each court based on percentage of estimated caseload</a:t>
            </a:r>
          </a:p>
          <a:p>
            <a:pPr marL="640080" lvl="1" indent="-237744" fontAlgn="auto">
              <a:spcAft>
                <a:spcPts val="0"/>
              </a:spcAft>
              <a:buFont typeface="Verdana"/>
              <a:buChar char="◦"/>
              <a:defRPr/>
            </a:pPr>
            <a:r>
              <a:rPr lang="en-US" dirty="0" smtClean="0"/>
              <a:t>Allocation basis is for 2011-2012 only</a:t>
            </a:r>
          </a:p>
          <a:p>
            <a:pPr marL="365760" indent="-283464" fontAlgn="auto">
              <a:spcAft>
                <a:spcPts val="0"/>
              </a:spcAft>
              <a:buFont typeface="Wingdings 2"/>
              <a:buChar char=""/>
              <a:defRPr/>
            </a:pPr>
            <a:endParaRPr lang="en-US"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Placeholder 5"/>
          <p:cNvSpPr>
            <a:spLocks noGrp="1"/>
          </p:cNvSpPr>
          <p:nvPr>
            <p:ph type="body" idx="1"/>
          </p:nvPr>
        </p:nvSpPr>
        <p:spPr>
          <a:xfrm>
            <a:off x="2590800" y="3810000"/>
            <a:ext cx="6400800" cy="519113"/>
          </a:xfrm>
        </p:spPr>
        <p:txBody>
          <a:bodyPr>
            <a:normAutofit/>
          </a:bodyPr>
          <a:lstStyle/>
          <a:p>
            <a:pPr fontAlgn="auto">
              <a:spcAft>
                <a:spcPts val="0"/>
              </a:spcAft>
              <a:buFont typeface="Wingdings 2"/>
              <a:buNone/>
              <a:defRPr/>
            </a:pPr>
            <a:r>
              <a:rPr lang="en-US" sz="2400" dirty="0" smtClean="0"/>
              <a:t>or Who Goes Where and For How Long?</a:t>
            </a:r>
          </a:p>
        </p:txBody>
      </p:sp>
      <p:sp>
        <p:nvSpPr>
          <p:cNvPr id="4" name="Title 3"/>
          <p:cNvSpPr>
            <a:spLocks noGrp="1"/>
          </p:cNvSpPr>
          <p:nvPr>
            <p:ph type="title"/>
          </p:nvPr>
        </p:nvSpPr>
        <p:spPr/>
        <p:txBody>
          <a:bodyPr/>
          <a:lstStyle/>
          <a:p>
            <a:pPr fontAlgn="auto">
              <a:spcAft>
                <a:spcPts val="0"/>
              </a:spcAft>
              <a:defRPr/>
            </a:pPr>
            <a:r>
              <a:rPr dirty="0" smtClean="0">
                <a:solidFill>
                  <a:schemeClr val="bg1"/>
                </a:solidFill>
              </a:rPr>
              <a:t>Sentencing and Custody</a:t>
            </a:r>
            <a:endParaRPr dirty="0">
              <a:solidFill>
                <a:schemeClr val="bg1"/>
              </a:solidFill>
            </a:endParaRPr>
          </a:p>
        </p:txBody>
      </p:sp>
      <p:sp>
        <p:nvSpPr>
          <p:cNvPr id="3" name="Slide Number Placeholder 2"/>
          <p:cNvSpPr>
            <a:spLocks noGrp="1"/>
          </p:cNvSpPr>
          <p:nvPr>
            <p:ph type="sldNum" sz="quarter" idx="11"/>
          </p:nvPr>
        </p:nvSpPr>
        <p:spPr/>
        <p:txBody>
          <a:bodyPr>
            <a:normAutofit/>
          </a:bodyPr>
          <a:lstStyle/>
          <a:p>
            <a:pPr>
              <a:defRPr/>
            </a:pPr>
            <a:fld id="{5EEFDF02-8FB5-47FF-B1B3-0E7F1B7F02A9}" type="slidenum">
              <a:rPr lang="en-US"/>
              <a:pPr>
                <a:defRPr/>
              </a:pPr>
              <a:t>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normAutofit fontScale="90000"/>
          </a:bodyPr>
          <a:lstStyle/>
          <a:p>
            <a:pPr fontAlgn="auto">
              <a:spcAft>
                <a:spcPts val="0"/>
              </a:spcAft>
              <a:defRPr/>
            </a:pPr>
            <a:r>
              <a:rPr lang="en-US" dirty="0" smtClean="0">
                <a:solidFill>
                  <a:srgbClr val="4F271C">
                    <a:satMod val="130000"/>
                  </a:srgbClr>
                </a:solidFill>
              </a:rPr>
              <a:t>Who may Sentenced to County Jail? (Prison ineligible)</a:t>
            </a:r>
            <a:endParaRPr lang="en-US" dirty="0" smtClean="0">
              <a:solidFill>
                <a:schemeClr val="accent1"/>
              </a:solidFill>
            </a:endParaRPr>
          </a:p>
        </p:txBody>
      </p:sp>
      <p:sp>
        <p:nvSpPr>
          <p:cNvPr id="3" name="Slide Number Placeholder 2"/>
          <p:cNvSpPr>
            <a:spLocks noGrp="1"/>
          </p:cNvSpPr>
          <p:nvPr>
            <p:ph type="sldNum" sz="quarter" idx="12"/>
          </p:nvPr>
        </p:nvSpPr>
        <p:spPr/>
        <p:txBody>
          <a:bodyPr>
            <a:normAutofit fontScale="85000" lnSpcReduction="20000"/>
          </a:bodyPr>
          <a:lstStyle/>
          <a:p>
            <a:pPr>
              <a:defRPr/>
            </a:pPr>
            <a:fld id="{C95E42DD-4E98-4330-8749-7C75A808B3CC}" type="slidenum">
              <a:rPr lang="en-US"/>
              <a:pPr>
                <a:defRPr/>
              </a:pPr>
              <a:t>9</a:t>
            </a:fld>
            <a:endParaRPr lang="en-US"/>
          </a:p>
        </p:txBody>
      </p:sp>
      <p:sp>
        <p:nvSpPr>
          <p:cNvPr id="30722" name="Content Placeholder 2"/>
          <p:cNvSpPr>
            <a:spLocks noGrp="1"/>
          </p:cNvSpPr>
          <p:nvPr>
            <p:ph sz="quarter" idx="1"/>
          </p:nvPr>
        </p:nvSpPr>
        <p:spPr>
          <a:xfrm>
            <a:off x="1143000" y="1676400"/>
            <a:ext cx="7391400" cy="4953000"/>
          </a:xfrm>
        </p:spPr>
        <p:txBody>
          <a:bodyPr>
            <a:normAutofit/>
          </a:bodyPr>
          <a:lstStyle/>
          <a:p>
            <a:r>
              <a:rPr lang="en-US" sz="3000" dirty="0" smtClean="0"/>
              <a:t>Non-non-</a:t>
            </a:r>
            <a:r>
              <a:rPr lang="en-US" sz="3000" dirty="0" err="1" smtClean="0"/>
              <a:t>nons</a:t>
            </a:r>
            <a:r>
              <a:rPr lang="en-US" sz="3000" dirty="0" smtClean="0"/>
              <a:t> (N</a:t>
            </a:r>
            <a:r>
              <a:rPr lang="en-US" sz="3000" baseline="30000" dirty="0" smtClean="0"/>
              <a:t>3</a:t>
            </a:r>
            <a:r>
              <a:rPr lang="en-US" sz="3000" dirty="0" smtClean="0"/>
              <a:t>) without disqualifying offenses (current or </a:t>
            </a:r>
            <a:r>
              <a:rPr lang="en-US" sz="3000" b="1" i="1" dirty="0" smtClean="0"/>
              <a:t>prior</a:t>
            </a:r>
            <a:r>
              <a:rPr lang="en-US" sz="3000" dirty="0" smtClean="0"/>
              <a:t>)</a:t>
            </a:r>
          </a:p>
          <a:p>
            <a:pPr lvl="2"/>
            <a:r>
              <a:rPr lang="en-US" dirty="0" smtClean="0">
                <a:solidFill>
                  <a:schemeClr val="accent4">
                    <a:lumMod val="50000"/>
                  </a:schemeClr>
                </a:solidFill>
              </a:rPr>
              <a:t>Non-violent felons</a:t>
            </a:r>
          </a:p>
          <a:p>
            <a:pPr lvl="2"/>
            <a:r>
              <a:rPr lang="en-US" dirty="0" smtClean="0">
                <a:solidFill>
                  <a:schemeClr val="accent4">
                    <a:lumMod val="50000"/>
                  </a:schemeClr>
                </a:solidFill>
              </a:rPr>
              <a:t>Non-serious felons</a:t>
            </a:r>
          </a:p>
          <a:p>
            <a:pPr lvl="2"/>
            <a:r>
              <a:rPr lang="en-US" dirty="0" smtClean="0">
                <a:solidFill>
                  <a:schemeClr val="accent4">
                    <a:lumMod val="50000"/>
                  </a:schemeClr>
                </a:solidFill>
              </a:rPr>
              <a:t>Non-sex offenders</a:t>
            </a:r>
          </a:p>
          <a:p>
            <a:r>
              <a:rPr lang="en-US" sz="3000" dirty="0" smtClean="0"/>
              <a:t>Revises the definition of felony to include certain crimes that are punishable in jail</a:t>
            </a:r>
          </a:p>
          <a:p>
            <a:r>
              <a:rPr lang="en-US" sz="3000" dirty="0" smtClean="0"/>
              <a:t>Time served in jail, probation, or alternative custody instead of prison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2553</TotalTime>
  <Words>3294</Words>
  <Application>Microsoft Office PowerPoint</Application>
  <PresentationFormat>On-screen Show (4:3)</PresentationFormat>
  <Paragraphs>467</Paragraphs>
  <Slides>58</Slides>
  <Notes>30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Median</vt:lpstr>
      <vt:lpstr>PowerPoint Presentation</vt:lpstr>
      <vt:lpstr>What is Criminal Justice Realignment?</vt:lpstr>
      <vt:lpstr>Recent History</vt:lpstr>
      <vt:lpstr>Prior Criminal Justice Reform Proposals</vt:lpstr>
      <vt:lpstr>When Does Criminal Justice Realignment Take Effect?</vt:lpstr>
      <vt:lpstr>How is Criminal Justice Realignment Funded?</vt:lpstr>
      <vt:lpstr>How is Criminal Justice Realignment Funded?</vt:lpstr>
      <vt:lpstr>Sentencing and Custody</vt:lpstr>
      <vt:lpstr>Who may Sentenced to County Jail? (Prison ineligible)</vt:lpstr>
      <vt:lpstr> Who is State Prison Eligible?</vt:lpstr>
      <vt:lpstr>MYTH</vt:lpstr>
      <vt:lpstr>MYTH</vt:lpstr>
      <vt:lpstr>Sentencing Decisions for N3</vt:lpstr>
      <vt:lpstr>Sentencing Decisions for N3</vt:lpstr>
      <vt:lpstr>Sentencing Considerations</vt:lpstr>
      <vt:lpstr>MYTH</vt:lpstr>
      <vt:lpstr>Custody Decisions/Population Management for N3</vt:lpstr>
      <vt:lpstr>Postrelease Community Supervision</vt:lpstr>
      <vt:lpstr>CDCR Operative Dates for Screening Process</vt:lpstr>
      <vt:lpstr>Postrelease Community Supervision (PRCS)</vt:lpstr>
      <vt:lpstr>Key CDCR Determinations</vt:lpstr>
      <vt:lpstr>BREAK tIME</vt:lpstr>
      <vt:lpstr>Are they a PRCS?</vt:lpstr>
      <vt:lpstr>CDCR Screening Process</vt:lpstr>
      <vt:lpstr>Special determinations to access PRCS eligibility</vt:lpstr>
      <vt:lpstr>PowerPoint Presentation</vt:lpstr>
      <vt:lpstr>What if it’s Wrong?</vt:lpstr>
      <vt:lpstr>PRCS Eligible, now what?</vt:lpstr>
      <vt:lpstr>County of Last Legal Residence</vt:lpstr>
      <vt:lpstr>Can an inmate request a different county of residence beside CLLR?</vt:lpstr>
      <vt:lpstr>Out of County Placement/Transfer</vt:lpstr>
      <vt:lpstr>How does the Out of County Transfer work between counties</vt:lpstr>
      <vt:lpstr>PRCS Eligible; CLLR Determined….</vt:lpstr>
      <vt:lpstr>CDCR Form – Notice of Conditions</vt:lpstr>
      <vt:lpstr>What about Special Conditions</vt:lpstr>
      <vt:lpstr>Things CDCR will continue to do for PRCS</vt:lpstr>
      <vt:lpstr>Day of Release</vt:lpstr>
      <vt:lpstr>What the Inmate should expect</vt:lpstr>
      <vt:lpstr>What should county expect</vt:lpstr>
      <vt:lpstr>What about complex cases</vt:lpstr>
      <vt:lpstr>BREAK tIME</vt:lpstr>
      <vt:lpstr>Now PRCS is in your county</vt:lpstr>
      <vt:lpstr>PRCS Supervision</vt:lpstr>
      <vt:lpstr>PRCS Supervision</vt:lpstr>
      <vt:lpstr>PRCS Supervision</vt:lpstr>
      <vt:lpstr>PRCS Revocation Process</vt:lpstr>
      <vt:lpstr>The Judiciary’s Role in PRCS</vt:lpstr>
      <vt:lpstr>MYTH</vt:lpstr>
      <vt:lpstr>PRCS Discharge Process</vt:lpstr>
      <vt:lpstr>State Parole</vt:lpstr>
      <vt:lpstr>State Parole</vt:lpstr>
      <vt:lpstr>Parole Violations</vt:lpstr>
      <vt:lpstr>Local planning process</vt:lpstr>
      <vt:lpstr>Community Corrections Partnerships (CCP): Membership</vt:lpstr>
      <vt:lpstr>CCP Implementation Plan</vt:lpstr>
      <vt:lpstr>MYTH</vt:lpstr>
      <vt:lpstr>PowerPoint Presentation</vt:lpstr>
      <vt:lpstr>QUESTIONS?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Realignment – AB 109 and AB 117</dc:title>
  <dc:creator>cpoc</dc:creator>
  <cp:lastModifiedBy> </cp:lastModifiedBy>
  <cp:revision>136</cp:revision>
  <cp:lastPrinted>2011-08-31T17:13:56Z</cp:lastPrinted>
  <dcterms:created xsi:type="dcterms:W3CDTF">2011-07-06T04:01:07Z</dcterms:created>
  <dcterms:modified xsi:type="dcterms:W3CDTF">2011-09-19T23:35:49Z</dcterms:modified>
</cp:coreProperties>
</file>